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3"/>
  </p:notesMasterIdLst>
  <p:sldIdLst>
    <p:sldId id="256" r:id="rId2"/>
    <p:sldId id="257" r:id="rId3"/>
    <p:sldId id="260" r:id="rId4"/>
    <p:sldId id="258" r:id="rId5"/>
    <p:sldId id="259" r:id="rId6"/>
    <p:sldId id="264" r:id="rId7"/>
    <p:sldId id="269" r:id="rId8"/>
    <p:sldId id="270" r:id="rId9"/>
    <p:sldId id="276" r:id="rId10"/>
    <p:sldId id="271" r:id="rId11"/>
    <p:sldId id="267" r:id="rId12"/>
    <p:sldId id="268" r:id="rId13"/>
    <p:sldId id="273" r:id="rId14"/>
    <p:sldId id="272" r:id="rId15"/>
    <p:sldId id="274" r:id="rId16"/>
    <p:sldId id="275" r:id="rId17"/>
    <p:sldId id="262" r:id="rId18"/>
    <p:sldId id="263" r:id="rId19"/>
    <p:sldId id="277" r:id="rId20"/>
    <p:sldId id="283" r:id="rId21"/>
    <p:sldId id="265" r:id="rId22"/>
    <p:sldId id="266" r:id="rId23"/>
    <p:sldId id="279" r:id="rId24"/>
    <p:sldId id="281" r:id="rId25"/>
    <p:sldId id="278" r:id="rId26"/>
    <p:sldId id="282" r:id="rId27"/>
    <p:sldId id="284" r:id="rId28"/>
    <p:sldId id="285" r:id="rId29"/>
    <p:sldId id="295" r:id="rId30"/>
    <p:sldId id="287" r:id="rId31"/>
    <p:sldId id="288" r:id="rId32"/>
    <p:sldId id="289" r:id="rId33"/>
    <p:sldId id="290" r:id="rId34"/>
    <p:sldId id="291" r:id="rId35"/>
    <p:sldId id="286" r:id="rId36"/>
    <p:sldId id="292" r:id="rId37"/>
    <p:sldId id="293" r:id="rId38"/>
    <p:sldId id="294" r:id="rId39"/>
    <p:sldId id="296" r:id="rId40"/>
    <p:sldId id="301" r:id="rId41"/>
    <p:sldId id="300" r:id="rId42"/>
    <p:sldId id="302" r:id="rId43"/>
    <p:sldId id="303" r:id="rId44"/>
    <p:sldId id="317" r:id="rId45"/>
    <p:sldId id="315" r:id="rId46"/>
    <p:sldId id="314" r:id="rId47"/>
    <p:sldId id="316" r:id="rId48"/>
    <p:sldId id="318" r:id="rId49"/>
    <p:sldId id="298" r:id="rId50"/>
    <p:sldId id="297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9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42266F-251C-40E7-B84E-785CCA823F6E}" type="datetimeFigureOut">
              <a:rPr lang="es-ES" smtClean="0"/>
              <a:t>29/03/2019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C4150-8617-4AFC-8BA3-23E3DB5019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858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9E7E2A56-9B7E-4658-AE62-8A0D2BAC673B}" type="datetime1">
              <a:rPr lang="es-ES" smtClean="0"/>
              <a:t>29/03/2019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2634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BCC15129-645D-49B1-9E71-9C909C956B16}" type="datetime1">
              <a:rPr lang="es-ES" smtClean="0"/>
              <a:t>29/03/2019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3655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864FD72-8979-4924-BDD0-FA306ABCEACA}" type="datetime1">
              <a:rPr lang="es-ES" smtClean="0"/>
              <a:t>29/03/2019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015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572F990-27B7-4EA7-8AFE-0B409B017B8C}" type="datetime1">
              <a:rPr lang="es-ES" smtClean="0"/>
              <a:t>29/03/2019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9155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0AA33B5B-0B4D-4B63-A757-7BD5E5E3DC58}" type="datetime1">
              <a:rPr lang="es-ES" smtClean="0"/>
              <a:t>29/03/2019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2444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C0874A28-5539-417C-B58D-732C46EE71CE}" type="datetime1">
              <a:rPr lang="es-ES" smtClean="0"/>
              <a:t>29/03/2019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5400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573A30A-4FCC-44BD-A189-72ECBCAF17C2}" type="datetime1">
              <a:rPr lang="es-ES" smtClean="0"/>
              <a:t>29/03/2019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881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1D96B979-21AF-49CB-AE34-7A90FCF81563}" type="datetime1">
              <a:rPr lang="es-ES" smtClean="0"/>
              <a:t>29/03/2019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4191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8D585030-D6D1-4108-ABED-8B829E8FE000}" type="datetime1">
              <a:rPr lang="es-ES" smtClean="0"/>
              <a:t>29/03/2019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5842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D5644068-A9BA-4932-B141-91112EA7843E}" type="datetime1">
              <a:rPr lang="es-ES" smtClean="0"/>
              <a:t>29/03/2019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0134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79D0A322-7922-4907-8D14-87359C7D4202}" type="datetime1">
              <a:rPr lang="es-ES" smtClean="0"/>
              <a:t>29/03/2019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2533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4DB8CCC8-8D3D-4CA1-ACFB-7AF6ABCEA6C3}" type="datetime1">
              <a:rPr lang="es-ES" smtClean="0"/>
              <a:t>29/03/2019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13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F54CAD3D-AC3E-45A4-B051-F753880B49D1}" type="datetime1">
              <a:rPr lang="es-ES" smtClean="0"/>
              <a:t>29/03/2019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8571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867C63F-77A4-4EB5-B380-0C1B0509A417}" type="datetime1">
              <a:rPr lang="es-ES" smtClean="0"/>
              <a:t>29/03/2019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3019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E294648-A72F-4A79-BABE-F0D0DCE5A1F0}" type="datetime1">
              <a:rPr lang="es-ES" smtClean="0"/>
              <a:t>29/03/2019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384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33413C7-A673-4FB9-9270-6F6B9D6C2FE0}" type="datetime1">
              <a:rPr lang="es-ES" smtClean="0"/>
              <a:t>29/03/2019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3836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3D68E8F9-F1C2-4ED9-BCC8-7800A801507C}" type="datetime1">
              <a:rPr lang="es-ES" smtClean="0"/>
              <a:t>29/03/2019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0904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14036" y="5951343"/>
            <a:ext cx="1163927" cy="510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22A5F-794D-4EE4-A4FF-59E5921885C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51379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50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58.png"/><Relationship Id="rId18" Type="http://schemas.openxmlformats.org/officeDocument/2006/relationships/image" Target="../media/image62.png"/><Relationship Id="rId3" Type="http://schemas.microsoft.com/office/2007/relationships/hdphoto" Target="../media/hdphoto1.wdp"/><Relationship Id="rId21" Type="http://schemas.openxmlformats.org/officeDocument/2006/relationships/image" Target="../media/image65.png"/><Relationship Id="rId7" Type="http://schemas.openxmlformats.org/officeDocument/2006/relationships/image" Target="../media/image54.png"/><Relationship Id="rId12" Type="http://schemas.openxmlformats.org/officeDocument/2006/relationships/image" Target="../media/image57.svg"/><Relationship Id="rId17" Type="http://schemas.openxmlformats.org/officeDocument/2006/relationships/image" Target="../media/image61.png"/><Relationship Id="rId2" Type="http://schemas.openxmlformats.org/officeDocument/2006/relationships/image" Target="../media/image51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g"/><Relationship Id="rId11" Type="http://schemas.openxmlformats.org/officeDocument/2006/relationships/image" Target="../media/image56.png"/><Relationship Id="rId24" Type="http://schemas.openxmlformats.org/officeDocument/2006/relationships/image" Target="../media/image68.svg"/><Relationship Id="rId5" Type="http://schemas.microsoft.com/office/2007/relationships/hdphoto" Target="../media/hdphoto2.wdp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10" Type="http://schemas.microsoft.com/office/2007/relationships/hdphoto" Target="../media/hdphoto4.wdp"/><Relationship Id="rId19" Type="http://schemas.openxmlformats.org/officeDocument/2006/relationships/image" Target="../media/image63.svg"/><Relationship Id="rId4" Type="http://schemas.openxmlformats.org/officeDocument/2006/relationships/image" Target="../media/image52.png"/><Relationship Id="rId9" Type="http://schemas.openxmlformats.org/officeDocument/2006/relationships/image" Target="../media/image55.png"/><Relationship Id="rId14" Type="http://schemas.openxmlformats.org/officeDocument/2006/relationships/image" Target="../media/image26.png"/><Relationship Id="rId22" Type="http://schemas.openxmlformats.org/officeDocument/2006/relationships/image" Target="../media/image66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7" Type="http://schemas.openxmlformats.org/officeDocument/2006/relationships/image" Target="../media/image77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9.svg"/><Relationship Id="rId7" Type="http://schemas.openxmlformats.org/officeDocument/2006/relationships/image" Target="../media/image81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83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5.svg"/><Relationship Id="rId7" Type="http://schemas.openxmlformats.org/officeDocument/2006/relationships/image" Target="../media/image44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87.svg"/><Relationship Id="rId4" Type="http://schemas.openxmlformats.org/officeDocument/2006/relationships/image" Target="../media/image86.png"/><Relationship Id="rId9" Type="http://schemas.openxmlformats.org/officeDocument/2006/relationships/image" Target="../media/image89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79.svg"/><Relationship Id="rId7" Type="http://schemas.openxmlformats.org/officeDocument/2006/relationships/image" Target="../media/image87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73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5.svg"/><Relationship Id="rId7" Type="http://schemas.openxmlformats.org/officeDocument/2006/relationships/image" Target="../media/image91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Relationship Id="rId9" Type="http://schemas.openxmlformats.org/officeDocument/2006/relationships/image" Target="../media/image93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79.svg"/><Relationship Id="rId7" Type="http://schemas.openxmlformats.org/officeDocument/2006/relationships/image" Target="../media/image87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73.sv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5.svg"/><Relationship Id="rId7" Type="http://schemas.openxmlformats.org/officeDocument/2006/relationships/image" Target="../media/image87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44.svg"/><Relationship Id="rId5" Type="http://schemas.openxmlformats.org/officeDocument/2006/relationships/image" Target="../media/image79.svg"/><Relationship Id="rId10" Type="http://schemas.openxmlformats.org/officeDocument/2006/relationships/image" Target="../media/image43.png"/><Relationship Id="rId4" Type="http://schemas.openxmlformats.org/officeDocument/2006/relationships/image" Target="../media/image78.png"/><Relationship Id="rId9" Type="http://schemas.openxmlformats.org/officeDocument/2006/relationships/image" Target="../media/image97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1.svg"/><Relationship Id="rId3" Type="http://schemas.openxmlformats.org/officeDocument/2006/relationships/image" Target="../media/image89.svg"/><Relationship Id="rId7" Type="http://schemas.openxmlformats.org/officeDocument/2006/relationships/image" Target="../media/image93.svg"/><Relationship Id="rId12" Type="http://schemas.openxmlformats.org/officeDocument/2006/relationships/image" Target="../media/image10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11" Type="http://schemas.openxmlformats.org/officeDocument/2006/relationships/image" Target="../media/image5.svg"/><Relationship Id="rId5" Type="http://schemas.openxmlformats.org/officeDocument/2006/relationships/image" Target="../media/image91.svg"/><Relationship Id="rId10" Type="http://schemas.openxmlformats.org/officeDocument/2006/relationships/image" Target="../media/image4.png"/><Relationship Id="rId4" Type="http://schemas.openxmlformats.org/officeDocument/2006/relationships/image" Target="../media/image90.png"/><Relationship Id="rId9" Type="http://schemas.openxmlformats.org/officeDocument/2006/relationships/image" Target="../media/image99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106.png"/><Relationship Id="rId3" Type="http://schemas.openxmlformats.org/officeDocument/2006/relationships/image" Target="../media/image9.svg"/><Relationship Id="rId7" Type="http://schemas.openxmlformats.org/officeDocument/2006/relationships/image" Target="../media/image11.svg"/><Relationship Id="rId12" Type="http://schemas.openxmlformats.org/officeDocument/2006/relationships/image" Target="../media/image3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05.svg"/><Relationship Id="rId5" Type="http://schemas.openxmlformats.org/officeDocument/2006/relationships/image" Target="../media/image103.svg"/><Relationship Id="rId10" Type="http://schemas.openxmlformats.org/officeDocument/2006/relationships/image" Target="../media/image104.png"/><Relationship Id="rId4" Type="http://schemas.openxmlformats.org/officeDocument/2006/relationships/image" Target="../media/image102.png"/><Relationship Id="rId9" Type="http://schemas.openxmlformats.org/officeDocument/2006/relationships/image" Target="../media/image91.svg"/><Relationship Id="rId14" Type="http://schemas.openxmlformats.org/officeDocument/2006/relationships/image" Target="../media/image10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svg"/><Relationship Id="rId4" Type="http://schemas.openxmlformats.org/officeDocument/2006/relationships/image" Target="../media/image10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11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11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7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3.svg"/><Relationship Id="rId7" Type="http://schemas.openxmlformats.org/officeDocument/2006/relationships/image" Target="../media/image97.sv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openxmlformats.org/officeDocument/2006/relationships/image" Target="../media/image116.svg"/><Relationship Id="rId5" Type="http://schemas.openxmlformats.org/officeDocument/2006/relationships/image" Target="../media/image91.svg"/><Relationship Id="rId10" Type="http://schemas.openxmlformats.org/officeDocument/2006/relationships/image" Target="../media/image115.png"/><Relationship Id="rId4" Type="http://schemas.openxmlformats.org/officeDocument/2006/relationships/image" Target="../media/image90.png"/><Relationship Id="rId9" Type="http://schemas.openxmlformats.org/officeDocument/2006/relationships/image" Target="../media/image114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97.svg"/><Relationship Id="rId7" Type="http://schemas.openxmlformats.org/officeDocument/2006/relationships/image" Target="../media/image5.sv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14.svg"/><Relationship Id="rId4" Type="http://schemas.openxmlformats.org/officeDocument/2006/relationships/image" Target="../media/image113.png"/><Relationship Id="rId9" Type="http://schemas.openxmlformats.org/officeDocument/2006/relationships/image" Target="../media/image9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97.svg"/><Relationship Id="rId7" Type="http://schemas.openxmlformats.org/officeDocument/2006/relationships/image" Target="../media/image5.sv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14.svg"/><Relationship Id="rId4" Type="http://schemas.openxmlformats.org/officeDocument/2006/relationships/image" Target="../media/image113.png"/><Relationship Id="rId9" Type="http://schemas.openxmlformats.org/officeDocument/2006/relationships/image" Target="../media/image9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svg"/><Relationship Id="rId7" Type="http://schemas.openxmlformats.org/officeDocument/2006/relationships/image" Target="../media/image9.sv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14.svg"/><Relationship Id="rId4" Type="http://schemas.openxmlformats.org/officeDocument/2006/relationships/image" Target="../media/image1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7" Type="http://schemas.openxmlformats.org/officeDocument/2006/relationships/image" Target="../media/image97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103.svg"/><Relationship Id="rId4" Type="http://schemas.openxmlformats.org/officeDocument/2006/relationships/image" Target="../media/image10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87C6FD9B-3916-4BBF-A15A-A708C207E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605" y="4388976"/>
            <a:ext cx="9676789" cy="1655762"/>
          </a:xfrm>
        </p:spPr>
        <p:txBody>
          <a:bodyPr>
            <a:noAutofit/>
          </a:bodyPr>
          <a:lstStyle/>
          <a:p>
            <a:r>
              <a:rPr lang="es-ES" sz="4800" dirty="0" err="1"/>
              <a:t>Your</a:t>
            </a:r>
            <a:r>
              <a:rPr lang="es-ES" sz="4800" dirty="0"/>
              <a:t> </a:t>
            </a:r>
            <a:r>
              <a:rPr lang="es-ES" sz="4800" dirty="0" err="1"/>
              <a:t>past</a:t>
            </a:r>
            <a:r>
              <a:rPr lang="es-ES" sz="4800" dirty="0"/>
              <a:t>, </a:t>
            </a:r>
            <a:r>
              <a:rPr lang="es-ES" sz="4800" dirty="0" err="1"/>
              <a:t>your</a:t>
            </a:r>
            <a:r>
              <a:rPr lang="es-ES" sz="4800" dirty="0"/>
              <a:t> </a:t>
            </a:r>
            <a:r>
              <a:rPr lang="es-ES" sz="4800" dirty="0" err="1"/>
              <a:t>present</a:t>
            </a:r>
            <a:r>
              <a:rPr lang="es-ES" sz="4800" dirty="0"/>
              <a:t> and </a:t>
            </a:r>
            <a:r>
              <a:rPr lang="es-ES" sz="4800" dirty="0" err="1"/>
              <a:t>your</a:t>
            </a:r>
            <a:r>
              <a:rPr lang="es-ES" sz="4800" dirty="0"/>
              <a:t> </a:t>
            </a:r>
            <a:r>
              <a:rPr lang="es-ES" sz="4800" dirty="0" err="1"/>
              <a:t>future</a:t>
            </a:r>
            <a:endParaRPr lang="es-ES" sz="4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BA65FD-6A1C-4CBE-A23D-2935416B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</a:t>
            </a:fld>
            <a:endParaRPr lang="es-ES" dirty="0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A072E11B-9CCD-4ED2-AC65-6042FBA47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5232" y="-94782"/>
            <a:ext cx="7561534" cy="521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58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7A4892BB-4258-43A4-9874-CB9EC46455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15"/>
          <a:stretch/>
        </p:blipFill>
        <p:spPr>
          <a:xfrm>
            <a:off x="997807" y="3824442"/>
            <a:ext cx="2560865" cy="2387303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DE8D7AE-26ED-4E4F-BCB2-5F251EDAC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</a:t>
            </a:fld>
            <a:endParaRPr lang="es-ES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F1461397-C84B-4805-A990-6EF37B063ED0}"/>
              </a:ext>
            </a:extLst>
          </p:cNvPr>
          <p:cNvGrpSpPr/>
          <p:nvPr/>
        </p:nvGrpSpPr>
        <p:grpSpPr>
          <a:xfrm>
            <a:off x="7989333" y="3746663"/>
            <a:ext cx="2062311" cy="2459888"/>
            <a:chOff x="1241367" y="1579405"/>
            <a:chExt cx="1573876" cy="1877291"/>
          </a:xfrm>
        </p:grpSpPr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E74BF2F4-8C30-4AC2-811E-930A409FC776}"/>
                </a:ext>
              </a:extLst>
            </p:cNvPr>
            <p:cNvSpPr/>
            <p:nvPr/>
          </p:nvSpPr>
          <p:spPr>
            <a:xfrm>
              <a:off x="1241367" y="1607103"/>
              <a:ext cx="1573876" cy="182189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7F22BD70-7F7F-442A-AC32-E9F1B6039D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34" t="-7380" r="73071" b="-7380"/>
            <a:stretch/>
          </p:blipFill>
          <p:spPr>
            <a:xfrm>
              <a:off x="1241367" y="1579405"/>
              <a:ext cx="1573876" cy="1877291"/>
            </a:xfrm>
            <a:custGeom>
              <a:avLst/>
              <a:gdLst>
                <a:gd name="connsiteX0" fmla="*/ 262318 w 1573876"/>
                <a:gd name="connsiteY0" fmla="*/ 0 h 1877291"/>
                <a:gd name="connsiteX1" fmla="*/ 1311558 w 1573876"/>
                <a:gd name="connsiteY1" fmla="*/ 0 h 1877291"/>
                <a:gd name="connsiteX2" fmla="*/ 1529076 w 1573876"/>
                <a:gd name="connsiteY2" fmla="*/ 115654 h 1877291"/>
                <a:gd name="connsiteX3" fmla="*/ 1531831 w 1573876"/>
                <a:gd name="connsiteY3" fmla="*/ 120728 h 1877291"/>
                <a:gd name="connsiteX4" fmla="*/ 1573876 w 1573876"/>
                <a:gd name="connsiteY4" fmla="*/ 120728 h 1877291"/>
                <a:gd name="connsiteX5" fmla="*/ 1573876 w 1573876"/>
                <a:gd name="connsiteY5" fmla="*/ 262318 h 1877291"/>
                <a:gd name="connsiteX6" fmla="*/ 1573876 w 1573876"/>
                <a:gd name="connsiteY6" fmla="*/ 1614973 h 1877291"/>
                <a:gd name="connsiteX7" fmla="*/ 1573876 w 1573876"/>
                <a:gd name="connsiteY7" fmla="*/ 1756561 h 1877291"/>
                <a:gd name="connsiteX8" fmla="*/ 1531832 w 1573876"/>
                <a:gd name="connsiteY8" fmla="*/ 1756561 h 1877291"/>
                <a:gd name="connsiteX9" fmla="*/ 1529076 w 1573876"/>
                <a:gd name="connsiteY9" fmla="*/ 1761638 h 1877291"/>
                <a:gd name="connsiteX10" fmla="*/ 1311558 w 1573876"/>
                <a:gd name="connsiteY10" fmla="*/ 1877291 h 1877291"/>
                <a:gd name="connsiteX11" fmla="*/ 262318 w 1573876"/>
                <a:gd name="connsiteY11" fmla="*/ 1877291 h 1877291"/>
                <a:gd name="connsiteX12" fmla="*/ 0 w 1573876"/>
                <a:gd name="connsiteY12" fmla="*/ 1614973 h 1877291"/>
                <a:gd name="connsiteX13" fmla="*/ 0 w 1573876"/>
                <a:gd name="connsiteY13" fmla="*/ 262318 h 1877291"/>
                <a:gd name="connsiteX14" fmla="*/ 262318 w 1573876"/>
                <a:gd name="connsiteY14" fmla="*/ 0 h 187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3876" h="1877291">
                  <a:moveTo>
                    <a:pt x="262318" y="0"/>
                  </a:moveTo>
                  <a:lnTo>
                    <a:pt x="1311558" y="0"/>
                  </a:lnTo>
                  <a:cubicBezTo>
                    <a:pt x="1402104" y="0"/>
                    <a:pt x="1481936" y="45877"/>
                    <a:pt x="1529076" y="115654"/>
                  </a:cubicBezTo>
                  <a:lnTo>
                    <a:pt x="1531831" y="120728"/>
                  </a:lnTo>
                  <a:lnTo>
                    <a:pt x="1573876" y="120728"/>
                  </a:lnTo>
                  <a:lnTo>
                    <a:pt x="1573876" y="262318"/>
                  </a:lnTo>
                  <a:lnTo>
                    <a:pt x="1573876" y="1614973"/>
                  </a:lnTo>
                  <a:lnTo>
                    <a:pt x="1573876" y="1756561"/>
                  </a:lnTo>
                  <a:lnTo>
                    <a:pt x="1531832" y="1756561"/>
                  </a:lnTo>
                  <a:lnTo>
                    <a:pt x="1529076" y="1761638"/>
                  </a:lnTo>
                  <a:cubicBezTo>
                    <a:pt x="1481936" y="1831415"/>
                    <a:pt x="1402104" y="1877291"/>
                    <a:pt x="1311558" y="1877291"/>
                  </a:cubicBezTo>
                  <a:lnTo>
                    <a:pt x="262318" y="1877291"/>
                  </a:lnTo>
                  <a:cubicBezTo>
                    <a:pt x="117444" y="1877291"/>
                    <a:pt x="0" y="1759847"/>
                    <a:pt x="0" y="1614973"/>
                  </a:cubicBezTo>
                  <a:lnTo>
                    <a:pt x="0" y="262318"/>
                  </a:lnTo>
                  <a:cubicBezTo>
                    <a:pt x="0" y="117444"/>
                    <a:pt x="117444" y="0"/>
                    <a:pt x="262318" y="0"/>
                  </a:cubicBezTo>
                  <a:close/>
                </a:path>
              </a:pathLst>
            </a:custGeom>
          </p:spPr>
        </p:pic>
      </p:grpSp>
      <p:pic>
        <p:nvPicPr>
          <p:cNvPr id="14" name="Imagen 13">
            <a:extLst>
              <a:ext uri="{FF2B5EF4-FFF2-40B4-BE49-F238E27FC236}">
                <a16:creationId xmlns:a16="http://schemas.microsoft.com/office/drawing/2014/main" id="{E7F2FF6B-0235-450B-A0D8-5F69C12B6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254" y="218406"/>
            <a:ext cx="5222471" cy="2141213"/>
          </a:xfrm>
          <a:prstGeom prst="rect">
            <a:avLst/>
          </a:prstGeom>
        </p:spPr>
      </p:pic>
      <p:pic>
        <p:nvPicPr>
          <p:cNvPr id="15" name="Gráfico 14" descr="Portátil">
            <a:extLst>
              <a:ext uri="{FF2B5EF4-FFF2-40B4-BE49-F238E27FC236}">
                <a16:creationId xmlns:a16="http://schemas.microsoft.com/office/drawing/2014/main" id="{C28B8624-4C2F-4992-BAFE-A96D2F7FE4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371" y="-298857"/>
            <a:ext cx="3175738" cy="3175738"/>
          </a:xfrm>
          <a:prstGeom prst="rect">
            <a:avLst/>
          </a:prstGeom>
          <a:effectLst/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54A1D4F1-C435-4FC8-9704-5B3D64943C8F}"/>
              </a:ext>
            </a:extLst>
          </p:cNvPr>
          <p:cNvCxnSpPr>
            <a:stCxn id="15" idx="3"/>
            <a:endCxn id="14" idx="1"/>
          </p:cNvCxnSpPr>
          <p:nvPr/>
        </p:nvCxnSpPr>
        <p:spPr>
          <a:xfrm>
            <a:off x="3866109" y="1289012"/>
            <a:ext cx="2543145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7B845FF1-30B6-4A48-8673-44B502053737}"/>
              </a:ext>
            </a:extLst>
          </p:cNvPr>
          <p:cNvCxnSpPr>
            <a:cxnSpLocks/>
            <a:stCxn id="14" idx="2"/>
            <a:endCxn id="40" idx="0"/>
          </p:cNvCxnSpPr>
          <p:nvPr/>
        </p:nvCxnSpPr>
        <p:spPr>
          <a:xfrm rot="5400000">
            <a:off x="4995338" y="-390067"/>
            <a:ext cx="1275466" cy="6774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ipse 39">
            <a:extLst>
              <a:ext uri="{FF2B5EF4-FFF2-40B4-BE49-F238E27FC236}">
                <a16:creationId xmlns:a16="http://schemas.microsoft.com/office/drawing/2014/main" id="{47791AC0-4B86-437D-A9DF-61CB997ECFBC}"/>
              </a:ext>
            </a:extLst>
          </p:cNvPr>
          <p:cNvSpPr/>
          <p:nvPr/>
        </p:nvSpPr>
        <p:spPr>
          <a:xfrm>
            <a:off x="2140356" y="3635085"/>
            <a:ext cx="210589" cy="1893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E4DC9531-D59B-4B63-B4CA-C8017A400D32}"/>
              </a:ext>
            </a:extLst>
          </p:cNvPr>
          <p:cNvCxnSpPr>
            <a:stCxn id="8" idx="3"/>
          </p:cNvCxnSpPr>
          <p:nvPr/>
        </p:nvCxnSpPr>
        <p:spPr>
          <a:xfrm flipV="1">
            <a:off x="3558672" y="5018093"/>
            <a:ext cx="4116746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849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37" y="1122363"/>
            <a:ext cx="9721124" cy="2387600"/>
          </a:xfrm>
        </p:spPr>
        <p:txBody>
          <a:bodyPr>
            <a:normAutofit/>
          </a:bodyPr>
          <a:lstStyle/>
          <a:p>
            <a:r>
              <a:rPr lang="es-ES" sz="9600" dirty="0"/>
              <a:t>COMPETITORS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makes</a:t>
            </a:r>
            <a:r>
              <a:rPr lang="es-ES" sz="4800" dirty="0"/>
              <a:t> </a:t>
            </a:r>
            <a:r>
              <a:rPr lang="es-ES" sz="4800" dirty="0" err="1"/>
              <a:t>us</a:t>
            </a:r>
            <a:r>
              <a:rPr lang="es-ES" sz="4800" dirty="0"/>
              <a:t> </a:t>
            </a:r>
            <a:r>
              <a:rPr lang="es-ES" sz="4800" dirty="0" err="1"/>
              <a:t>different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99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C4B611-BB3D-4A88-BE61-2DA664CAA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1B1CD4DC-2B7C-4CDD-AE00-C852F6A36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360221"/>
              </p:ext>
            </p:extLst>
          </p:nvPr>
        </p:nvGraphicFramePr>
        <p:xfrm>
          <a:off x="151476" y="475825"/>
          <a:ext cx="11889048" cy="5016889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2667462">
                  <a:extLst>
                    <a:ext uri="{9D8B030D-6E8A-4147-A177-3AD203B41FA5}">
                      <a16:colId xmlns:a16="http://schemas.microsoft.com/office/drawing/2014/main" val="331531252"/>
                    </a:ext>
                  </a:extLst>
                </a:gridCol>
                <a:gridCol w="1668088">
                  <a:extLst>
                    <a:ext uri="{9D8B030D-6E8A-4147-A177-3AD203B41FA5}">
                      <a16:colId xmlns:a16="http://schemas.microsoft.com/office/drawing/2014/main" val="1677147445"/>
                    </a:ext>
                  </a:extLst>
                </a:gridCol>
                <a:gridCol w="2371898">
                  <a:extLst>
                    <a:ext uri="{9D8B030D-6E8A-4147-A177-3AD203B41FA5}">
                      <a16:colId xmlns:a16="http://schemas.microsoft.com/office/drawing/2014/main" val="2770973618"/>
                    </a:ext>
                  </a:extLst>
                </a:gridCol>
                <a:gridCol w="1224742">
                  <a:extLst>
                    <a:ext uri="{9D8B030D-6E8A-4147-A177-3AD203B41FA5}">
                      <a16:colId xmlns:a16="http://schemas.microsoft.com/office/drawing/2014/main" val="2179546314"/>
                    </a:ext>
                  </a:extLst>
                </a:gridCol>
                <a:gridCol w="2227811">
                  <a:extLst>
                    <a:ext uri="{9D8B030D-6E8A-4147-A177-3AD203B41FA5}">
                      <a16:colId xmlns:a16="http://schemas.microsoft.com/office/drawing/2014/main" val="786302709"/>
                    </a:ext>
                  </a:extLst>
                </a:gridCol>
                <a:gridCol w="1729047">
                  <a:extLst>
                    <a:ext uri="{9D8B030D-6E8A-4147-A177-3AD203B41FA5}">
                      <a16:colId xmlns:a16="http://schemas.microsoft.com/office/drawing/2014/main" val="2597714408"/>
                    </a:ext>
                  </a:extLst>
                </a:gridCol>
              </a:tblGrid>
              <a:tr h="784198"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Viajeros en el 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Mytimecapsule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Miigen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thetimecapsule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Capsulefy</a:t>
                      </a:r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53227"/>
                  </a:ext>
                </a:extLst>
              </a:tr>
              <a:tr h="89577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Automatic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content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publication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190820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Free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099049"/>
                  </a:ext>
                </a:extLst>
              </a:tr>
              <a:tr h="49676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Premium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217538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Images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298533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218154"/>
                  </a:ext>
                </a:extLst>
              </a:tr>
              <a:tr h="89777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Social </a:t>
                      </a:r>
                      <a:r>
                        <a:rPr lang="es-ES" sz="2400" dirty="0" err="1"/>
                        <a:t>network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integration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846824"/>
                  </a:ext>
                </a:extLst>
              </a:tr>
              <a:tr h="53201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Deadman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switch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403545"/>
                  </a:ext>
                </a:extLst>
              </a:tr>
            </a:tbl>
          </a:graphicData>
        </a:graphic>
      </p:graphicFrame>
      <p:pic>
        <p:nvPicPr>
          <p:cNvPr id="7" name="Gráfico 6" descr="Marca de verificación">
            <a:extLst>
              <a:ext uri="{FF2B5EF4-FFF2-40B4-BE49-F238E27FC236}">
                <a16:creationId xmlns:a16="http://schemas.microsoft.com/office/drawing/2014/main" id="{1A2CD72D-626D-4EDB-AA09-065AD2A7B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1575632"/>
            <a:ext cx="391714" cy="391714"/>
          </a:xfrm>
          <a:prstGeom prst="rect">
            <a:avLst/>
          </a:prstGeom>
        </p:spPr>
      </p:pic>
      <p:pic>
        <p:nvPicPr>
          <p:cNvPr id="9" name="Gráfico 8" descr="Cerrar">
            <a:extLst>
              <a:ext uri="{FF2B5EF4-FFF2-40B4-BE49-F238E27FC236}">
                <a16:creationId xmlns:a16="http://schemas.microsoft.com/office/drawing/2014/main" id="{41559EA0-599A-46BA-9EDC-9F845C5A9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1570091"/>
            <a:ext cx="391714" cy="391714"/>
          </a:xfrm>
          <a:prstGeom prst="rect">
            <a:avLst/>
          </a:prstGeom>
        </p:spPr>
      </p:pic>
      <p:pic>
        <p:nvPicPr>
          <p:cNvPr id="10" name="Gráfico 9" descr="Marca de verificación">
            <a:extLst>
              <a:ext uri="{FF2B5EF4-FFF2-40B4-BE49-F238E27FC236}">
                <a16:creationId xmlns:a16="http://schemas.microsoft.com/office/drawing/2014/main" id="{0FE03E49-80B8-439D-9FDC-648982988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1570091"/>
            <a:ext cx="391714" cy="391714"/>
          </a:xfrm>
          <a:prstGeom prst="rect">
            <a:avLst/>
          </a:prstGeom>
        </p:spPr>
      </p:pic>
      <p:pic>
        <p:nvPicPr>
          <p:cNvPr id="11" name="Gráfico 10" descr="Marca de verificación">
            <a:extLst>
              <a:ext uri="{FF2B5EF4-FFF2-40B4-BE49-F238E27FC236}">
                <a16:creationId xmlns:a16="http://schemas.microsoft.com/office/drawing/2014/main" id="{57EF76E8-4166-4C2F-AC92-D0F7169AF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1575632"/>
            <a:ext cx="391714" cy="391714"/>
          </a:xfrm>
          <a:prstGeom prst="rect">
            <a:avLst/>
          </a:prstGeom>
        </p:spPr>
      </p:pic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6026675E-3C4F-4B1E-BB34-9057A1C71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1570091"/>
            <a:ext cx="391714" cy="391714"/>
          </a:xfrm>
          <a:prstGeom prst="rect">
            <a:avLst/>
          </a:prstGeom>
        </p:spPr>
      </p:pic>
      <p:pic>
        <p:nvPicPr>
          <p:cNvPr id="13" name="Gráfico 12" descr="Marca de verificación">
            <a:extLst>
              <a:ext uri="{FF2B5EF4-FFF2-40B4-BE49-F238E27FC236}">
                <a16:creationId xmlns:a16="http://schemas.microsoft.com/office/drawing/2014/main" id="{DEBE9E11-8554-408A-BFF6-D929A2457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2224577"/>
            <a:ext cx="391714" cy="391714"/>
          </a:xfrm>
          <a:prstGeom prst="rect">
            <a:avLst/>
          </a:prstGeom>
        </p:spPr>
      </p:pic>
      <p:pic>
        <p:nvPicPr>
          <p:cNvPr id="14" name="Gráfico 13" descr="Marca de verificación">
            <a:extLst>
              <a:ext uri="{FF2B5EF4-FFF2-40B4-BE49-F238E27FC236}">
                <a16:creationId xmlns:a16="http://schemas.microsoft.com/office/drawing/2014/main" id="{85FB9BBD-7978-43CE-8350-21EFFF4F3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2219036"/>
            <a:ext cx="391714" cy="391714"/>
          </a:xfrm>
          <a:prstGeom prst="rect">
            <a:avLst/>
          </a:prstGeom>
        </p:spPr>
      </p:pic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5CD35927-52D8-4B86-9697-BA1A8943C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2224577"/>
            <a:ext cx="391714" cy="391714"/>
          </a:xfrm>
          <a:prstGeom prst="rect">
            <a:avLst/>
          </a:prstGeom>
        </p:spPr>
      </p:pic>
      <p:pic>
        <p:nvPicPr>
          <p:cNvPr id="16" name="Gráfico 15" descr="Marca de verificación">
            <a:extLst>
              <a:ext uri="{FF2B5EF4-FFF2-40B4-BE49-F238E27FC236}">
                <a16:creationId xmlns:a16="http://schemas.microsoft.com/office/drawing/2014/main" id="{83E26991-3593-4E3D-8D07-1F1AD0FD2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2219036"/>
            <a:ext cx="391714" cy="391714"/>
          </a:xfrm>
          <a:prstGeom prst="rect">
            <a:avLst/>
          </a:prstGeom>
        </p:spPr>
      </p:pic>
      <p:pic>
        <p:nvPicPr>
          <p:cNvPr id="17" name="Gráfico 16" descr="Marca de verificación">
            <a:extLst>
              <a:ext uri="{FF2B5EF4-FFF2-40B4-BE49-F238E27FC236}">
                <a16:creationId xmlns:a16="http://schemas.microsoft.com/office/drawing/2014/main" id="{6468706B-7825-4A2C-8AB6-04F9B5278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3206930"/>
            <a:ext cx="391714" cy="391714"/>
          </a:xfrm>
          <a:prstGeom prst="rect">
            <a:avLst/>
          </a:prstGeom>
        </p:spPr>
      </p:pic>
      <p:pic>
        <p:nvPicPr>
          <p:cNvPr id="18" name="Gráfico 17" descr="Marca de verificación">
            <a:extLst>
              <a:ext uri="{FF2B5EF4-FFF2-40B4-BE49-F238E27FC236}">
                <a16:creationId xmlns:a16="http://schemas.microsoft.com/office/drawing/2014/main" id="{06A143DA-5D63-4747-AA03-E275BE6A5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3201389"/>
            <a:ext cx="391714" cy="391714"/>
          </a:xfrm>
          <a:prstGeom prst="rect">
            <a:avLst/>
          </a:prstGeom>
        </p:spPr>
      </p:pic>
      <p:pic>
        <p:nvPicPr>
          <p:cNvPr id="19" name="Gráfico 18" descr="Marca de verificación">
            <a:extLst>
              <a:ext uri="{FF2B5EF4-FFF2-40B4-BE49-F238E27FC236}">
                <a16:creationId xmlns:a16="http://schemas.microsoft.com/office/drawing/2014/main" id="{9852EDB7-7193-447B-A7F5-E9E0C03C4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3206930"/>
            <a:ext cx="391714" cy="391714"/>
          </a:xfrm>
          <a:prstGeom prst="rect">
            <a:avLst/>
          </a:prstGeom>
        </p:spPr>
      </p:pic>
      <p:pic>
        <p:nvPicPr>
          <p:cNvPr id="20" name="Gráfico 19" descr="Marca de verificación">
            <a:extLst>
              <a:ext uri="{FF2B5EF4-FFF2-40B4-BE49-F238E27FC236}">
                <a16:creationId xmlns:a16="http://schemas.microsoft.com/office/drawing/2014/main" id="{A7313E46-A3C4-467D-A092-B97792C65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3201389"/>
            <a:ext cx="391714" cy="391714"/>
          </a:xfrm>
          <a:prstGeom prst="rect">
            <a:avLst/>
          </a:prstGeom>
        </p:spPr>
      </p:pic>
      <p:pic>
        <p:nvPicPr>
          <p:cNvPr id="21" name="Gráfico 20" descr="Marca de verificación">
            <a:extLst>
              <a:ext uri="{FF2B5EF4-FFF2-40B4-BE49-F238E27FC236}">
                <a16:creationId xmlns:a16="http://schemas.microsoft.com/office/drawing/2014/main" id="{4FCA97FB-16E7-4688-A987-2B0DCD88D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2715753"/>
            <a:ext cx="391714" cy="391714"/>
          </a:xfrm>
          <a:prstGeom prst="rect">
            <a:avLst/>
          </a:prstGeom>
        </p:spPr>
      </p:pic>
      <p:pic>
        <p:nvPicPr>
          <p:cNvPr id="22" name="Gráfico 21" descr="Marca de verificación">
            <a:extLst>
              <a:ext uri="{FF2B5EF4-FFF2-40B4-BE49-F238E27FC236}">
                <a16:creationId xmlns:a16="http://schemas.microsoft.com/office/drawing/2014/main" id="{68A7BBE7-D996-41AF-90A8-F6641D858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2710212"/>
            <a:ext cx="391714" cy="391714"/>
          </a:xfrm>
          <a:prstGeom prst="rect">
            <a:avLst/>
          </a:prstGeom>
        </p:spPr>
      </p:pic>
      <p:pic>
        <p:nvPicPr>
          <p:cNvPr id="24" name="Gráfico 23" descr="Marca de verificación">
            <a:extLst>
              <a:ext uri="{FF2B5EF4-FFF2-40B4-BE49-F238E27FC236}">
                <a16:creationId xmlns:a16="http://schemas.microsoft.com/office/drawing/2014/main" id="{835E17EA-A019-4073-95EF-80668E4EF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2710212"/>
            <a:ext cx="391714" cy="391714"/>
          </a:xfrm>
          <a:prstGeom prst="rect">
            <a:avLst/>
          </a:prstGeom>
        </p:spPr>
      </p:pic>
      <p:pic>
        <p:nvPicPr>
          <p:cNvPr id="26" name="Gráfico 25" descr="Marca de verificación">
            <a:extLst>
              <a:ext uri="{FF2B5EF4-FFF2-40B4-BE49-F238E27FC236}">
                <a16:creationId xmlns:a16="http://schemas.microsoft.com/office/drawing/2014/main" id="{62CF49B1-F935-40E5-832D-F5BC920E9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5033759"/>
            <a:ext cx="391714" cy="391714"/>
          </a:xfrm>
          <a:prstGeom prst="rect">
            <a:avLst/>
          </a:prstGeom>
        </p:spPr>
      </p:pic>
      <p:pic>
        <p:nvPicPr>
          <p:cNvPr id="28" name="Gráfico 27" descr="Marca de verificación">
            <a:extLst>
              <a:ext uri="{FF2B5EF4-FFF2-40B4-BE49-F238E27FC236}">
                <a16:creationId xmlns:a16="http://schemas.microsoft.com/office/drawing/2014/main" id="{3449F618-DAF6-452F-BDEF-E8D4031D1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4327864"/>
            <a:ext cx="391714" cy="391714"/>
          </a:xfrm>
          <a:prstGeom prst="rect">
            <a:avLst/>
          </a:prstGeom>
        </p:spPr>
      </p:pic>
      <p:pic>
        <p:nvPicPr>
          <p:cNvPr id="29" name="Gráfico 28" descr="Marca de verificación">
            <a:extLst>
              <a:ext uri="{FF2B5EF4-FFF2-40B4-BE49-F238E27FC236}">
                <a16:creationId xmlns:a16="http://schemas.microsoft.com/office/drawing/2014/main" id="{E7819A2D-6497-428B-890B-800E58969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2219036"/>
            <a:ext cx="391714" cy="391714"/>
          </a:xfrm>
          <a:prstGeom prst="rect">
            <a:avLst/>
          </a:prstGeom>
        </p:spPr>
      </p:pic>
      <p:pic>
        <p:nvPicPr>
          <p:cNvPr id="30" name="Gráfico 29" descr="Cerrar">
            <a:extLst>
              <a:ext uri="{FF2B5EF4-FFF2-40B4-BE49-F238E27FC236}">
                <a16:creationId xmlns:a16="http://schemas.microsoft.com/office/drawing/2014/main" id="{04EB5F51-4241-473F-BC99-BC443C700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2710212"/>
            <a:ext cx="391714" cy="391714"/>
          </a:xfrm>
          <a:prstGeom prst="rect">
            <a:avLst/>
          </a:prstGeom>
        </p:spPr>
      </p:pic>
      <p:pic>
        <p:nvPicPr>
          <p:cNvPr id="31" name="Gráfico 30" descr="Cerrar">
            <a:extLst>
              <a:ext uri="{FF2B5EF4-FFF2-40B4-BE49-F238E27FC236}">
                <a16:creationId xmlns:a16="http://schemas.microsoft.com/office/drawing/2014/main" id="{B2641915-3286-4604-A0B5-F72BA2739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2710212"/>
            <a:ext cx="391714" cy="391714"/>
          </a:xfrm>
          <a:prstGeom prst="rect">
            <a:avLst/>
          </a:prstGeom>
        </p:spPr>
      </p:pic>
      <p:pic>
        <p:nvPicPr>
          <p:cNvPr id="32" name="Gráfico 31" descr="Marca de verificación">
            <a:extLst>
              <a:ext uri="{FF2B5EF4-FFF2-40B4-BE49-F238E27FC236}">
                <a16:creationId xmlns:a16="http://schemas.microsoft.com/office/drawing/2014/main" id="{B5C5351E-8CB8-4013-966B-183A76CA4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3201389"/>
            <a:ext cx="391714" cy="391714"/>
          </a:xfrm>
          <a:prstGeom prst="rect">
            <a:avLst/>
          </a:prstGeom>
        </p:spPr>
      </p:pic>
      <p:pic>
        <p:nvPicPr>
          <p:cNvPr id="33" name="Gráfico 32" descr="Cerrar">
            <a:extLst>
              <a:ext uri="{FF2B5EF4-FFF2-40B4-BE49-F238E27FC236}">
                <a16:creationId xmlns:a16="http://schemas.microsoft.com/office/drawing/2014/main" id="{54782EE1-0457-4549-8F34-0FDDC9218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3640830"/>
            <a:ext cx="391714" cy="391714"/>
          </a:xfrm>
          <a:prstGeom prst="rect">
            <a:avLst/>
          </a:prstGeom>
        </p:spPr>
      </p:pic>
      <p:pic>
        <p:nvPicPr>
          <p:cNvPr id="34" name="Gráfico 33" descr="Marca de verificación">
            <a:extLst>
              <a:ext uri="{FF2B5EF4-FFF2-40B4-BE49-F238E27FC236}">
                <a16:creationId xmlns:a16="http://schemas.microsoft.com/office/drawing/2014/main" id="{2AFFBBB3-6627-453C-B7CD-A5698CBDC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3642835"/>
            <a:ext cx="391714" cy="391714"/>
          </a:xfrm>
          <a:prstGeom prst="rect">
            <a:avLst/>
          </a:prstGeom>
        </p:spPr>
      </p:pic>
      <p:pic>
        <p:nvPicPr>
          <p:cNvPr id="35" name="Gráfico 34" descr="Marca de verificación">
            <a:extLst>
              <a:ext uri="{FF2B5EF4-FFF2-40B4-BE49-F238E27FC236}">
                <a16:creationId xmlns:a16="http://schemas.microsoft.com/office/drawing/2014/main" id="{D9CC8E85-F75D-4824-AFE3-FDB5B5135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3637294"/>
            <a:ext cx="391714" cy="391714"/>
          </a:xfrm>
          <a:prstGeom prst="rect">
            <a:avLst/>
          </a:prstGeom>
        </p:spPr>
      </p:pic>
      <p:pic>
        <p:nvPicPr>
          <p:cNvPr id="36" name="Gráfico 35" descr="Marca de verificación">
            <a:extLst>
              <a:ext uri="{FF2B5EF4-FFF2-40B4-BE49-F238E27FC236}">
                <a16:creationId xmlns:a16="http://schemas.microsoft.com/office/drawing/2014/main" id="{C4D2C30B-2EAA-46BA-8FCA-E2FD2F6A9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3637294"/>
            <a:ext cx="391714" cy="391714"/>
          </a:xfrm>
          <a:prstGeom prst="rect">
            <a:avLst/>
          </a:prstGeom>
        </p:spPr>
      </p:pic>
      <p:pic>
        <p:nvPicPr>
          <p:cNvPr id="37" name="Gráfico 36" descr="Cerrar">
            <a:extLst>
              <a:ext uri="{FF2B5EF4-FFF2-40B4-BE49-F238E27FC236}">
                <a16:creationId xmlns:a16="http://schemas.microsoft.com/office/drawing/2014/main" id="{2E85414B-86F7-42EB-BBDD-4F7F2ED35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455" y="4327864"/>
            <a:ext cx="391714" cy="391714"/>
          </a:xfrm>
          <a:prstGeom prst="rect">
            <a:avLst/>
          </a:prstGeom>
        </p:spPr>
      </p:pic>
      <p:pic>
        <p:nvPicPr>
          <p:cNvPr id="38" name="Gráfico 37" descr="Cerrar">
            <a:extLst>
              <a:ext uri="{FF2B5EF4-FFF2-40B4-BE49-F238E27FC236}">
                <a16:creationId xmlns:a16="http://schemas.microsoft.com/office/drawing/2014/main" id="{E620660A-5E11-4B93-BF4B-E1D644180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9702" y="4327864"/>
            <a:ext cx="391714" cy="391714"/>
          </a:xfrm>
          <a:prstGeom prst="rect">
            <a:avLst/>
          </a:prstGeom>
        </p:spPr>
      </p:pic>
      <p:pic>
        <p:nvPicPr>
          <p:cNvPr id="39" name="Gráfico 38" descr="Cerrar">
            <a:extLst>
              <a:ext uri="{FF2B5EF4-FFF2-40B4-BE49-F238E27FC236}">
                <a16:creationId xmlns:a16="http://schemas.microsoft.com/office/drawing/2014/main" id="{81A33BFA-4AB2-434E-A43D-6376442C6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4327864"/>
            <a:ext cx="391714" cy="391714"/>
          </a:xfrm>
          <a:prstGeom prst="rect">
            <a:avLst/>
          </a:prstGeom>
        </p:spPr>
      </p:pic>
      <p:pic>
        <p:nvPicPr>
          <p:cNvPr id="40" name="Gráfico 39" descr="Cerrar">
            <a:extLst>
              <a:ext uri="{FF2B5EF4-FFF2-40B4-BE49-F238E27FC236}">
                <a16:creationId xmlns:a16="http://schemas.microsoft.com/office/drawing/2014/main" id="{9C44887B-6C94-4981-AA5D-DA49864B5F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4327864"/>
            <a:ext cx="391714" cy="391714"/>
          </a:xfrm>
          <a:prstGeom prst="rect">
            <a:avLst/>
          </a:prstGeom>
        </p:spPr>
      </p:pic>
      <p:pic>
        <p:nvPicPr>
          <p:cNvPr id="41" name="Gráfico 40" descr="Cerrar">
            <a:extLst>
              <a:ext uri="{FF2B5EF4-FFF2-40B4-BE49-F238E27FC236}">
                <a16:creationId xmlns:a16="http://schemas.microsoft.com/office/drawing/2014/main" id="{9BCF4C56-4511-4841-8F74-2E5814EDB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455" y="5033759"/>
            <a:ext cx="391714" cy="391714"/>
          </a:xfrm>
          <a:prstGeom prst="rect">
            <a:avLst/>
          </a:prstGeom>
        </p:spPr>
      </p:pic>
      <p:pic>
        <p:nvPicPr>
          <p:cNvPr id="42" name="Gráfico 41" descr="Cerrar">
            <a:extLst>
              <a:ext uri="{FF2B5EF4-FFF2-40B4-BE49-F238E27FC236}">
                <a16:creationId xmlns:a16="http://schemas.microsoft.com/office/drawing/2014/main" id="{C5BE2E0A-D586-42C0-97C7-06DEB51EF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9702" y="5033759"/>
            <a:ext cx="391714" cy="391714"/>
          </a:xfrm>
          <a:prstGeom prst="rect">
            <a:avLst/>
          </a:prstGeom>
        </p:spPr>
      </p:pic>
      <p:pic>
        <p:nvPicPr>
          <p:cNvPr id="43" name="Gráfico 42" descr="Cerrar">
            <a:extLst>
              <a:ext uri="{FF2B5EF4-FFF2-40B4-BE49-F238E27FC236}">
                <a16:creationId xmlns:a16="http://schemas.microsoft.com/office/drawing/2014/main" id="{11E16708-362F-477C-9541-B7F73DD85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5033759"/>
            <a:ext cx="391714" cy="391714"/>
          </a:xfrm>
          <a:prstGeom prst="rect">
            <a:avLst/>
          </a:prstGeom>
        </p:spPr>
      </p:pic>
      <p:pic>
        <p:nvPicPr>
          <p:cNvPr id="44" name="Gráfico 43" descr="Cerrar">
            <a:extLst>
              <a:ext uri="{FF2B5EF4-FFF2-40B4-BE49-F238E27FC236}">
                <a16:creationId xmlns:a16="http://schemas.microsoft.com/office/drawing/2014/main" id="{F7F17934-D654-43FE-ABA4-3157C53EB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5033759"/>
            <a:ext cx="391714" cy="391714"/>
          </a:xfrm>
          <a:prstGeom prst="rect">
            <a:avLst/>
          </a:prstGeom>
        </p:spPr>
      </p:pic>
      <p:pic>
        <p:nvPicPr>
          <p:cNvPr id="45" name="Gráfico 44" descr="Marca de verificación">
            <a:extLst>
              <a:ext uri="{FF2B5EF4-FFF2-40B4-BE49-F238E27FC236}">
                <a16:creationId xmlns:a16="http://schemas.microsoft.com/office/drawing/2014/main" id="{D9034C6E-6828-4544-B928-5D6F3F00C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3645047"/>
            <a:ext cx="391714" cy="39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75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37" y="1122363"/>
            <a:ext cx="9721124" cy="2387600"/>
          </a:xfrm>
        </p:spPr>
        <p:txBody>
          <a:bodyPr>
            <a:normAutofit/>
          </a:bodyPr>
          <a:lstStyle/>
          <a:p>
            <a:r>
              <a:rPr lang="es-ES" sz="9600" dirty="0"/>
              <a:t>COSTS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much</a:t>
            </a:r>
            <a:r>
              <a:rPr lang="es-ES" sz="4800" dirty="0"/>
              <a:t> </a:t>
            </a:r>
            <a:r>
              <a:rPr lang="es-ES" sz="4800" dirty="0" err="1"/>
              <a:t>does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 </a:t>
            </a:r>
            <a:r>
              <a:rPr lang="es-ES" sz="4800" dirty="0" err="1"/>
              <a:t>cost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8700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0B073C3-DF9F-40AC-83F0-A630BB64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B6323D14-82C3-40FF-AE9A-919686AC5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482229"/>
              </p:ext>
            </p:extLst>
          </p:nvPr>
        </p:nvGraphicFramePr>
        <p:xfrm>
          <a:off x="573578" y="276321"/>
          <a:ext cx="11044842" cy="404075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3769107">
                  <a:extLst>
                    <a:ext uri="{9D8B030D-6E8A-4147-A177-3AD203B41FA5}">
                      <a16:colId xmlns:a16="http://schemas.microsoft.com/office/drawing/2014/main" val="4252141911"/>
                    </a:ext>
                  </a:extLst>
                </a:gridCol>
                <a:gridCol w="7275735">
                  <a:extLst>
                    <a:ext uri="{9D8B030D-6E8A-4147-A177-3AD203B41FA5}">
                      <a16:colId xmlns:a16="http://schemas.microsoft.com/office/drawing/2014/main" val="2068052722"/>
                    </a:ext>
                  </a:extLst>
                </a:gridCol>
              </a:tblGrid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Realistic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29968.20 – 31330.29 €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678228"/>
                  </a:ext>
                </a:extLst>
              </a:tr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Optimistic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28061.13 €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685078"/>
                  </a:ext>
                </a:extLst>
              </a:tr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Pesimistic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34054.77 €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019554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F01927F2-17A0-4639-8289-5C3D84025726}"/>
              </a:ext>
            </a:extLst>
          </p:cNvPr>
          <p:cNvSpPr txBox="1"/>
          <p:nvPr/>
        </p:nvSpPr>
        <p:spPr>
          <a:xfrm>
            <a:off x="2380210" y="4672544"/>
            <a:ext cx="7431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Project </a:t>
            </a:r>
            <a:r>
              <a:rPr lang="es-ES" sz="5400" dirty="0" err="1"/>
              <a:t>duration</a:t>
            </a:r>
            <a:r>
              <a:rPr lang="es-ES" sz="5400" dirty="0"/>
              <a:t>: 4 </a:t>
            </a:r>
            <a:r>
              <a:rPr lang="es-ES" sz="5400" dirty="0" err="1"/>
              <a:t>months</a:t>
            </a:r>
            <a:endParaRPr lang="es-ES" sz="5400" dirty="0"/>
          </a:p>
        </p:txBody>
      </p:sp>
      <p:pic>
        <p:nvPicPr>
          <p:cNvPr id="6" name="Gráfico 5" descr="Dinero">
            <a:extLst>
              <a:ext uri="{FF2B5EF4-FFF2-40B4-BE49-F238E27FC236}">
                <a16:creationId xmlns:a16="http://schemas.microsoft.com/office/drawing/2014/main" id="{F28A3623-FD1A-4FE8-92F5-CB8F71E57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196" y="4646815"/>
            <a:ext cx="1814945" cy="1814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Monedas">
            <a:extLst>
              <a:ext uri="{FF2B5EF4-FFF2-40B4-BE49-F238E27FC236}">
                <a16:creationId xmlns:a16="http://schemas.microsoft.com/office/drawing/2014/main" id="{0C21F5BB-CE1B-4CE0-A676-089FCBCC1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2857" y="4646813"/>
            <a:ext cx="1814947" cy="18149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6307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946546"/>
              </p:ext>
            </p:extLst>
          </p:nvPr>
        </p:nvGraphicFramePr>
        <p:xfrm>
          <a:off x="1437176" y="129663"/>
          <a:ext cx="9317646" cy="576072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5305369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012277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Project </a:t>
                      </a:r>
                      <a:r>
                        <a:rPr lang="es-ES" sz="3600" dirty="0" err="1"/>
                        <a:t>duration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20.80 €/</a:t>
                      </a:r>
                      <a:r>
                        <a:rPr lang="es-ES" sz="3600" dirty="0" err="1"/>
                        <a:t>hour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Hours</a:t>
                      </a:r>
                      <a:r>
                        <a:rPr lang="es-ES" sz="3600" dirty="0"/>
                        <a:t> per </a:t>
                      </a:r>
                      <a:r>
                        <a:rPr lang="es-ES" sz="3600" dirty="0" err="1"/>
                        <a:t>month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Amortization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60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Equipment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306.67 €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Hosting (1 </a:t>
                      </a:r>
                      <a:r>
                        <a:rPr lang="es-ES" sz="3600" dirty="0" err="1"/>
                        <a:t>year</a:t>
                      </a:r>
                      <a:r>
                        <a:rPr lang="es-ES" sz="3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669.34 €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Advertising</a:t>
                      </a:r>
                      <a:r>
                        <a:rPr lang="es-ES" sz="3600" dirty="0"/>
                        <a:t> (6 </a:t>
                      </a:r>
                      <a:r>
                        <a:rPr lang="es-ES" sz="3600" dirty="0" err="1"/>
                        <a:t>months</a:t>
                      </a:r>
                      <a:r>
                        <a:rPr lang="es-ES" sz="3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3060 €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Risk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prevention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10% (2724.38 €)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640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29968.20 €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6280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4219729-1295-4C1B-AF88-F9F5AD17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6830BD0-89D9-4533-B982-29D52031C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675" y="1594201"/>
            <a:ext cx="2617389" cy="2617389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81F05C4E-315D-4436-9A1D-B73E55CA2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329" y="1412235"/>
            <a:ext cx="2390775" cy="29813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7A48A43-9DDA-4C4B-86F6-1B2411CA44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791" y="1760455"/>
            <a:ext cx="4072201" cy="229061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AB7F58D-F937-4210-A3DB-DCA392308B03}"/>
              </a:ext>
            </a:extLst>
          </p:cNvPr>
          <p:cNvSpPr txBox="1"/>
          <p:nvPr/>
        </p:nvSpPr>
        <p:spPr>
          <a:xfrm>
            <a:off x="1385412" y="17943"/>
            <a:ext cx="9421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Monthly</a:t>
            </a:r>
            <a:r>
              <a:rPr lang="es-ES" sz="7200" dirty="0"/>
              <a:t> </a:t>
            </a:r>
            <a:r>
              <a:rPr lang="es-ES" sz="7200" dirty="0" err="1"/>
              <a:t>advertising</a:t>
            </a:r>
            <a:r>
              <a:rPr lang="es-ES" sz="7200" dirty="0"/>
              <a:t> </a:t>
            </a:r>
            <a:r>
              <a:rPr lang="es-ES" sz="7200" dirty="0" err="1"/>
              <a:t>costs</a:t>
            </a:r>
            <a:endParaRPr lang="es-ES" sz="72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58B29FB-0759-4125-93AE-7BD548A8EEE9}"/>
              </a:ext>
            </a:extLst>
          </p:cNvPr>
          <p:cNvSpPr txBox="1"/>
          <p:nvPr/>
        </p:nvSpPr>
        <p:spPr>
          <a:xfrm>
            <a:off x="1017294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220 €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562F0A6-25B6-4504-AABB-8C9AD34FC2FF}"/>
              </a:ext>
            </a:extLst>
          </p:cNvPr>
          <p:cNvSpPr txBox="1"/>
          <p:nvPr/>
        </p:nvSpPr>
        <p:spPr>
          <a:xfrm>
            <a:off x="4873947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140 €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F7C52AD-9FC5-4E9D-908B-0DC0C01565F8}"/>
              </a:ext>
            </a:extLst>
          </p:cNvPr>
          <p:cNvSpPr txBox="1"/>
          <p:nvPr/>
        </p:nvSpPr>
        <p:spPr>
          <a:xfrm>
            <a:off x="8911469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150 €</a:t>
            </a:r>
          </a:p>
        </p:txBody>
      </p:sp>
    </p:spTree>
    <p:extLst>
      <p:ext uri="{BB962C8B-B14F-4D97-AF65-F5344CB8AC3E}">
        <p14:creationId xmlns:p14="http://schemas.microsoft.com/office/powerpoint/2010/main" val="2971041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TEAM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Who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behind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0782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22C6D0-692C-4E22-82E9-23DB02A7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18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6352F62-31B9-4089-A6D6-B6A4AB143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71" t="442" r="6428" b="12257"/>
          <a:stretch/>
        </p:blipFill>
        <p:spPr>
          <a:xfrm>
            <a:off x="333279" y="2609188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AE88CF5-AA12-42E8-85EF-E53B68473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29" y="4906038"/>
            <a:ext cx="169918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850DA58-179E-4323-A2D3-85554F0B66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7" r="10806" b="1818"/>
          <a:stretch/>
        </p:blipFill>
        <p:spPr>
          <a:xfrm>
            <a:off x="6609068" y="267329"/>
            <a:ext cx="1692847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7101CF1-706D-4B9E-ACFD-041B3DB004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28" t="18576" r="9567" b="5618"/>
          <a:stretch/>
        </p:blipFill>
        <p:spPr>
          <a:xfrm>
            <a:off x="333279" y="312339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D530B45-DD25-48E7-BE63-6972587C56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85" y="2609188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D6BFBAF-064D-40B9-8418-08DF51D109B8}"/>
              </a:ext>
            </a:extLst>
          </p:cNvPr>
          <p:cNvSpPr txBox="1"/>
          <p:nvPr/>
        </p:nvSpPr>
        <p:spPr>
          <a:xfrm>
            <a:off x="1902389" y="161787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Pablo Rebollo</a:t>
            </a:r>
          </a:p>
          <a:p>
            <a:pPr algn="ctr"/>
            <a:r>
              <a:rPr lang="es-ES" sz="2800" dirty="0"/>
              <a:t>Project manager, </a:t>
            </a:r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9A15BA3-D236-47DF-A2CE-6B042196E45C}"/>
              </a:ext>
            </a:extLst>
          </p:cNvPr>
          <p:cNvSpPr txBox="1"/>
          <p:nvPr/>
        </p:nvSpPr>
        <p:spPr>
          <a:xfrm>
            <a:off x="1902389" y="2500402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Adrián Cantón</a:t>
            </a:r>
          </a:p>
          <a:p>
            <a:pPr algn="ctr"/>
            <a:r>
              <a:rPr lang="es-ES" sz="2800" dirty="0"/>
              <a:t>Business manager, full-</a:t>
            </a:r>
            <a:r>
              <a:rPr lang="es-ES" sz="2800" dirty="0" err="1"/>
              <a:t>stack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DC0AB95-7F3F-4500-97FD-2C3BCFCC42C4}"/>
              </a:ext>
            </a:extLst>
          </p:cNvPr>
          <p:cNvSpPr txBox="1"/>
          <p:nvPr/>
        </p:nvSpPr>
        <p:spPr>
          <a:xfrm>
            <a:off x="1923258" y="4794479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Daniel Carpio</a:t>
            </a:r>
          </a:p>
          <a:p>
            <a:pPr algn="ctr"/>
            <a:r>
              <a:rPr lang="es-ES" sz="2800" dirty="0" err="1"/>
              <a:t>Analist</a:t>
            </a:r>
            <a:r>
              <a:rPr lang="es-ES" sz="2800" dirty="0"/>
              <a:t>,</a:t>
            </a:r>
          </a:p>
          <a:p>
            <a:pPr algn="ctr"/>
            <a:r>
              <a:rPr lang="es-ES" sz="2800" dirty="0" err="1"/>
              <a:t>frontend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BEB9367E-8D65-4E1D-95A2-7D49D9B68A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39727" y="1669892"/>
            <a:ext cx="1053250" cy="5688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60E8600-62E8-4F44-A5D1-42565F1146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287" y="1660066"/>
            <a:ext cx="492112" cy="49231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DD87C0D-D5B0-4DD9-8824-4ECF5FB1052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113" y="1665708"/>
            <a:ext cx="648900" cy="486675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ADD4A814-C861-4465-B90A-6CAAD5220D0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3720503" y="4025812"/>
            <a:ext cx="1057062" cy="506384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E09A96B6-C68E-4916-BE6C-15C88EA84F8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00"/>
          <a:stretch/>
        </p:blipFill>
        <p:spPr>
          <a:xfrm>
            <a:off x="3071603" y="3922940"/>
            <a:ext cx="818484" cy="57867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3C047C3A-6321-4B22-ADC8-6F6DDA56E9F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312" y="6289213"/>
            <a:ext cx="506384" cy="506384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2495971D-AF45-44B2-8D88-5E482EBFD44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81515" y="1645999"/>
            <a:ext cx="506384" cy="50638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FE3237B9-35B8-42CC-A8E9-51AF1433E1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69" y="4025812"/>
            <a:ext cx="648900" cy="486675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B56DE116-16A5-40D3-9824-1BE402E5F15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3720503" y="6290284"/>
            <a:ext cx="1057062" cy="506384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30AD0308-D0AA-4DED-8464-C38AFA6BAE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69" y="6290284"/>
            <a:ext cx="648900" cy="486675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238C7434-0ED6-4407-BA12-6C2385A5E87F}"/>
              </a:ext>
            </a:extLst>
          </p:cNvPr>
          <p:cNvSpPr txBox="1"/>
          <p:nvPr/>
        </p:nvSpPr>
        <p:spPr>
          <a:xfrm>
            <a:off x="8301915" y="161786"/>
            <a:ext cx="35202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Juan Rodríguez</a:t>
            </a:r>
          </a:p>
          <a:p>
            <a:pPr algn="ctr"/>
            <a:r>
              <a:rPr lang="es-ES" sz="2800" dirty="0" err="1"/>
              <a:t>Requirements</a:t>
            </a:r>
            <a:r>
              <a:rPr lang="es-ES" sz="2800" dirty="0"/>
              <a:t> </a:t>
            </a:r>
            <a:r>
              <a:rPr lang="es-ES" sz="2800" dirty="0" err="1"/>
              <a:t>engineer</a:t>
            </a:r>
            <a:r>
              <a:rPr lang="es-ES" sz="2800" dirty="0"/>
              <a:t>, </a:t>
            </a:r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D83CFD8C-6C80-4FA7-B85B-E78168841AFD}"/>
              </a:ext>
            </a:extLst>
          </p:cNvPr>
          <p:cNvSpPr txBox="1"/>
          <p:nvPr/>
        </p:nvSpPr>
        <p:spPr>
          <a:xfrm>
            <a:off x="8174676" y="2495902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Rafael Fresno</a:t>
            </a:r>
          </a:p>
          <a:p>
            <a:pPr algn="ctr"/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r>
              <a:rPr lang="es-ES" sz="2800" dirty="0"/>
              <a:t>, API </a:t>
            </a:r>
            <a:r>
              <a:rPr lang="es-ES" sz="2800" dirty="0" err="1"/>
              <a:t>integration</a:t>
            </a:r>
            <a:endParaRPr lang="es-ES" sz="2800" dirty="0"/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6657053E-B81A-4EE4-A6E7-A09302BE658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10146591" y="1645999"/>
            <a:ext cx="1057062" cy="506384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B7398C2C-B379-4BF2-9743-02FF0BA40B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457" y="1645999"/>
            <a:ext cx="648900" cy="486675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EA5B2314-F646-4AA8-A0A4-848EC5D3CBC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355" y="4023639"/>
            <a:ext cx="445520" cy="502466"/>
          </a:xfrm>
          <a:prstGeom prst="rect">
            <a:avLst/>
          </a:prstGeom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id="{C0452420-BA67-43FA-B5F8-FA4778C8A6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68203" y="4063073"/>
            <a:ext cx="1053250" cy="568844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D789EAF7-E1EF-4A95-8AD4-F48FA55DE27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589" y="4058889"/>
            <a:ext cx="648900" cy="486675"/>
          </a:xfrm>
          <a:prstGeom prst="rect">
            <a:avLst/>
          </a:prstGeom>
        </p:spPr>
      </p:pic>
      <p:pic>
        <p:nvPicPr>
          <p:cNvPr id="48" name="Gráfico 47">
            <a:extLst>
              <a:ext uri="{FF2B5EF4-FFF2-40B4-BE49-F238E27FC236}">
                <a16:creationId xmlns:a16="http://schemas.microsoft.com/office/drawing/2014/main" id="{93BC81FE-648E-4218-B523-162BE20CFD1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818102" y="5318895"/>
            <a:ext cx="988637" cy="1142865"/>
          </a:xfrm>
          <a:prstGeom prst="rect">
            <a:avLst/>
          </a:prstGeom>
        </p:spPr>
      </p:pic>
      <p:pic>
        <p:nvPicPr>
          <p:cNvPr id="50" name="Gráfico 49">
            <a:extLst>
              <a:ext uri="{FF2B5EF4-FFF2-40B4-BE49-F238E27FC236}">
                <a16:creationId xmlns:a16="http://schemas.microsoft.com/office/drawing/2014/main" id="{CB8D6E44-7BD2-4A4E-B451-0B771E58046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38306" y="5318895"/>
            <a:ext cx="1074062" cy="107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30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PLANIFICATION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do </a:t>
            </a:r>
            <a:r>
              <a:rPr lang="es-ES" sz="4800" dirty="0" err="1"/>
              <a:t>we</a:t>
            </a:r>
            <a:r>
              <a:rPr lang="es-ES" sz="4800" dirty="0"/>
              <a:t> </a:t>
            </a:r>
            <a:r>
              <a:rPr lang="es-ES" sz="4800" dirty="0" err="1"/>
              <a:t>organize</a:t>
            </a:r>
            <a:r>
              <a:rPr lang="es-ES" sz="4800" dirty="0"/>
              <a:t> </a:t>
            </a:r>
            <a:r>
              <a:rPr lang="es-ES" sz="4800" dirty="0" err="1"/>
              <a:t>development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9389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C12F26-5C46-40B0-A3D8-A0B5A6F2C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 err="1"/>
              <a:t>Overview</a:t>
            </a:r>
            <a:endParaRPr lang="es-ES" sz="8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9CE149-B788-461B-9FC5-D4CFDB1D43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4345732"/>
          </a:xfrm>
        </p:spPr>
        <p:txBody>
          <a:bodyPr>
            <a:noAutofit/>
          </a:bodyPr>
          <a:lstStyle/>
          <a:p>
            <a:r>
              <a:rPr lang="es-ES" sz="4000" dirty="0"/>
              <a:t>Idea</a:t>
            </a:r>
          </a:p>
          <a:p>
            <a:r>
              <a:rPr lang="es-ES" sz="4000" dirty="0"/>
              <a:t>Technologies</a:t>
            </a:r>
          </a:p>
          <a:p>
            <a:r>
              <a:rPr lang="es-ES" sz="4000" dirty="0" err="1"/>
              <a:t>Competitors</a:t>
            </a:r>
            <a:endParaRPr lang="es-ES" sz="4000" dirty="0"/>
          </a:p>
          <a:p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8B00BB1-922C-4809-82FE-58A3D47AC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4345732"/>
          </a:xfrm>
        </p:spPr>
        <p:txBody>
          <a:bodyPr>
            <a:normAutofit/>
          </a:bodyPr>
          <a:lstStyle/>
          <a:p>
            <a:r>
              <a:rPr lang="es-ES" sz="4000" dirty="0" err="1"/>
              <a:t>Team</a:t>
            </a:r>
            <a:endParaRPr lang="es-ES" sz="4000" dirty="0"/>
          </a:p>
          <a:p>
            <a:r>
              <a:rPr lang="es-ES" sz="4000" dirty="0" err="1"/>
              <a:t>Planification</a:t>
            </a:r>
            <a:endParaRPr lang="es-ES" sz="4000" dirty="0"/>
          </a:p>
          <a:p>
            <a:r>
              <a:rPr lang="es-ES" sz="4000" dirty="0"/>
              <a:t>Demo</a:t>
            </a:r>
          </a:p>
          <a:p>
            <a:r>
              <a:rPr lang="es-ES" sz="4000" dirty="0" err="1"/>
              <a:t>Piloting</a:t>
            </a:r>
            <a:r>
              <a:rPr lang="es-ES" sz="4000" dirty="0"/>
              <a:t> plan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173AD5C-ABA3-4644-9B1B-BF56888C3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6749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8FDD16-4FD4-491C-8CA0-0D443B38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20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61993422-D5C6-4D4E-8AC3-9C9B42F3D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422685"/>
              </p:ext>
            </p:extLst>
          </p:nvPr>
        </p:nvGraphicFramePr>
        <p:xfrm>
          <a:off x="163483" y="843280"/>
          <a:ext cx="11865032" cy="3931920"/>
        </p:xfrm>
        <a:graphic>
          <a:graphicData uri="http://schemas.openxmlformats.org/drawingml/2006/table">
            <a:tbl>
              <a:tblPr firstCol="1">
                <a:tableStyleId>{8799B23B-EC83-4686-B30A-512413B5E67A}</a:tableStyleId>
              </a:tblPr>
              <a:tblGrid>
                <a:gridCol w="5907578">
                  <a:extLst>
                    <a:ext uri="{9D8B030D-6E8A-4147-A177-3AD203B41FA5}">
                      <a16:colId xmlns:a16="http://schemas.microsoft.com/office/drawing/2014/main" val="763995824"/>
                    </a:ext>
                  </a:extLst>
                </a:gridCol>
                <a:gridCol w="5957454">
                  <a:extLst>
                    <a:ext uri="{9D8B030D-6E8A-4147-A177-3AD203B41FA5}">
                      <a16:colId xmlns:a16="http://schemas.microsoft.com/office/drawing/2014/main" val="2301617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First</a:t>
                      </a:r>
                      <a:r>
                        <a:rPr lang="es-ES" sz="4000" dirty="0"/>
                        <a:t> sprint</a:t>
                      </a:r>
                    </a:p>
                    <a:p>
                      <a:pPr algn="ctr"/>
                      <a:r>
                        <a:rPr lang="es-ES" sz="4000" dirty="0"/>
                        <a:t>March 18th – March 29th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Core use cases</a:t>
                      </a:r>
                    </a:p>
                    <a:p>
                      <a:pPr algn="ctr"/>
                      <a:r>
                        <a:rPr lang="es-ES" sz="4000" dirty="0" err="1"/>
                        <a:t>Piloting</a:t>
                      </a:r>
                      <a:r>
                        <a:rPr lang="es-ES" sz="4000" dirty="0"/>
                        <a:t> plan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187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Second</a:t>
                      </a:r>
                      <a:r>
                        <a:rPr lang="es-ES" sz="4000" dirty="0"/>
                        <a:t> sprint</a:t>
                      </a:r>
                    </a:p>
                    <a:p>
                      <a:pPr algn="ctr"/>
                      <a:r>
                        <a:rPr lang="es-ES" sz="4000" dirty="0"/>
                        <a:t>April 1st – April 12th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Full MVP</a:t>
                      </a:r>
                    </a:p>
                    <a:p>
                      <a:pPr algn="ctr"/>
                      <a:r>
                        <a:rPr lang="es-ES" sz="4000" dirty="0" err="1"/>
                        <a:t>Feedback</a:t>
                      </a:r>
                      <a:r>
                        <a:rPr lang="es-ES" sz="4000" dirty="0"/>
                        <a:t> </a:t>
                      </a:r>
                      <a:r>
                        <a:rPr lang="es-ES" sz="4000" dirty="0" err="1"/>
                        <a:t>taken</a:t>
                      </a:r>
                      <a:r>
                        <a:rPr lang="es-ES" sz="4000" dirty="0"/>
                        <a:t> </a:t>
                      </a:r>
                      <a:r>
                        <a:rPr lang="es-ES" sz="4000" dirty="0" err="1"/>
                        <a:t>into</a:t>
                      </a:r>
                      <a:r>
                        <a:rPr lang="es-ES" sz="4000" dirty="0"/>
                        <a:t> </a:t>
                      </a:r>
                      <a:r>
                        <a:rPr lang="es-ES" sz="4000" dirty="0" err="1"/>
                        <a:t>account</a:t>
                      </a:r>
                      <a:endParaRPr lang="es-E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428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Third</a:t>
                      </a:r>
                      <a:r>
                        <a:rPr lang="es-ES" sz="4000" dirty="0"/>
                        <a:t> sprint</a:t>
                      </a:r>
                    </a:p>
                    <a:p>
                      <a:pPr algn="ctr"/>
                      <a:r>
                        <a:rPr lang="es-ES" sz="4000" dirty="0"/>
                        <a:t>April 22nd – May 3rd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Polished</a:t>
                      </a:r>
                      <a:r>
                        <a:rPr lang="es-ES" sz="4000" dirty="0"/>
                        <a:t> MVP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677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193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2739F07-203E-4A15-95BE-FA1BD6DB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21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A6065C-95D9-497D-AE30-4679F1BCE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3" y="312372"/>
            <a:ext cx="2869622" cy="285049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15C1A8E-A412-4748-92EB-9C08D4C525BB}"/>
              </a:ext>
            </a:extLst>
          </p:cNvPr>
          <p:cNvSpPr txBox="1"/>
          <p:nvPr/>
        </p:nvSpPr>
        <p:spPr>
          <a:xfrm>
            <a:off x="2945882" y="176579"/>
            <a:ext cx="9143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dirty="0"/>
              <a:t>Performance </a:t>
            </a:r>
            <a:r>
              <a:rPr lang="es-ES" sz="8000" dirty="0" err="1"/>
              <a:t>indicator</a:t>
            </a:r>
            <a:endParaRPr lang="es-ES" sz="8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/>
              <p:nvPr/>
            </p:nvSpPr>
            <p:spPr>
              <a:xfrm>
                <a:off x="4128651" y="1482986"/>
                <a:ext cx="6778459" cy="1578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𝑎𝑣𝑔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s-ES" sz="5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𝐸𝑠𝑡𝑖𝑚𝑎𝑡𝑒𝑑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num>
                        <m:den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𝐼𝑛𝑣𝑒𝑠𝑡𝑒𝑑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den>
                      </m:f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540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651" y="1482986"/>
                <a:ext cx="6778459" cy="15780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uadroTexto 7">
            <a:extLst>
              <a:ext uri="{FF2B5EF4-FFF2-40B4-BE49-F238E27FC236}">
                <a16:creationId xmlns:a16="http://schemas.microsoft.com/office/drawing/2014/main" id="{4B9470CF-B5BC-4FAD-8180-BA6467A6651B}"/>
              </a:ext>
            </a:extLst>
          </p:cNvPr>
          <p:cNvSpPr txBox="1"/>
          <p:nvPr/>
        </p:nvSpPr>
        <p:spPr>
          <a:xfrm>
            <a:off x="8666020" y="3819829"/>
            <a:ext cx="1745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&gt; 1.2</a:t>
            </a:r>
          </a:p>
          <a:p>
            <a:r>
              <a:rPr lang="es-ES" sz="3600" dirty="0"/>
              <a:t>&lt;= 1.5</a:t>
            </a:r>
          </a:p>
        </p:txBody>
      </p:sp>
      <p:pic>
        <p:nvPicPr>
          <p:cNvPr id="10" name="Gráfico 9" descr="Señal de pulgar hacia arriba ">
            <a:extLst>
              <a:ext uri="{FF2B5EF4-FFF2-40B4-BE49-F238E27FC236}">
                <a16:creationId xmlns:a16="http://schemas.microsoft.com/office/drawing/2014/main" id="{45421ADC-0B74-4BCE-A7E3-70CA813D6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26291" y="3692893"/>
            <a:ext cx="1327265" cy="1327265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F75421A3-7035-4F0E-AC66-0239CAFA323A}"/>
              </a:ext>
            </a:extLst>
          </p:cNvPr>
          <p:cNvSpPr txBox="1"/>
          <p:nvPr/>
        </p:nvSpPr>
        <p:spPr>
          <a:xfrm>
            <a:off x="4271498" y="3842615"/>
            <a:ext cx="24064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&gt;= 0.8</a:t>
            </a:r>
          </a:p>
          <a:p>
            <a:r>
              <a:rPr lang="es-ES" sz="5400" dirty="0"/>
              <a:t>&lt;= 1.2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DC231E4-7E04-4F28-A180-12EBCA49B0AB}"/>
              </a:ext>
            </a:extLst>
          </p:cNvPr>
          <p:cNvSpPr txBox="1"/>
          <p:nvPr/>
        </p:nvSpPr>
        <p:spPr>
          <a:xfrm>
            <a:off x="6468796" y="3480964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/>
              <a:t>~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BD1598A-0838-4252-B2AF-AA095BFEE90F}"/>
              </a:ext>
            </a:extLst>
          </p:cNvPr>
          <p:cNvSpPr txBox="1"/>
          <p:nvPr/>
        </p:nvSpPr>
        <p:spPr>
          <a:xfrm>
            <a:off x="8666020" y="5581694"/>
            <a:ext cx="1745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&gt; 1.5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1E32229-C9B8-4C92-9732-271868E1C386}"/>
              </a:ext>
            </a:extLst>
          </p:cNvPr>
          <p:cNvSpPr txBox="1"/>
          <p:nvPr/>
        </p:nvSpPr>
        <p:spPr>
          <a:xfrm>
            <a:off x="10411768" y="470322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/>
              <a:t>?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F1CA3E5-6DB4-4839-A096-E032B613A001}"/>
              </a:ext>
            </a:extLst>
          </p:cNvPr>
          <p:cNvSpPr txBox="1"/>
          <p:nvPr/>
        </p:nvSpPr>
        <p:spPr>
          <a:xfrm>
            <a:off x="688511" y="3822074"/>
            <a:ext cx="1745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&gt;= 0.5</a:t>
            </a:r>
          </a:p>
          <a:p>
            <a:r>
              <a:rPr lang="es-ES" sz="3600" dirty="0"/>
              <a:t>&lt; 0.8</a:t>
            </a:r>
          </a:p>
        </p:txBody>
      </p:sp>
      <p:pic>
        <p:nvPicPr>
          <p:cNvPr id="19" name="Gráfico 18" descr="Señal de pulgar hacia arriba ">
            <a:extLst>
              <a:ext uri="{FF2B5EF4-FFF2-40B4-BE49-F238E27FC236}">
                <a16:creationId xmlns:a16="http://schemas.microsoft.com/office/drawing/2014/main" id="{6C48E96C-31FA-40C9-95AC-079258F0AA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2148782" y="3695138"/>
            <a:ext cx="1327265" cy="1327265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621325FE-C36A-4B05-854B-6440C011BEBE}"/>
              </a:ext>
            </a:extLst>
          </p:cNvPr>
          <p:cNvSpPr txBox="1"/>
          <p:nvPr/>
        </p:nvSpPr>
        <p:spPr>
          <a:xfrm>
            <a:off x="688511" y="5581694"/>
            <a:ext cx="1745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&lt; 0.5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DD14479-22C4-482D-83FC-56E648783CF8}"/>
              </a:ext>
            </a:extLst>
          </p:cNvPr>
          <p:cNvSpPr txBox="1"/>
          <p:nvPr/>
        </p:nvSpPr>
        <p:spPr>
          <a:xfrm>
            <a:off x="2434259" y="470322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98069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B84959B-D943-4E95-A268-1FCE16997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22</a:t>
            </a:fld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EBCC994-0034-4010-B11B-A794D82BCB9E}"/>
              </a:ext>
            </a:extLst>
          </p:cNvPr>
          <p:cNvSpPr txBox="1"/>
          <p:nvPr/>
        </p:nvSpPr>
        <p:spPr>
          <a:xfrm>
            <a:off x="626900" y="1834821"/>
            <a:ext cx="56201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Optimistic</a:t>
            </a:r>
            <a:r>
              <a:rPr lang="es-ES" sz="4800" dirty="0"/>
              <a:t> </a:t>
            </a:r>
            <a:r>
              <a:rPr lang="es-ES" sz="4800" dirty="0" err="1"/>
              <a:t>estimation</a:t>
            </a:r>
            <a:endParaRPr lang="es-E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Wasted</a:t>
            </a:r>
            <a:r>
              <a:rPr lang="es-ES" sz="4800" dirty="0"/>
              <a:t>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Difficulties</a:t>
            </a:r>
            <a:endParaRPr lang="es-ES" sz="4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1C2B8DA-406F-4D38-83A6-FF93CA9B2982}"/>
              </a:ext>
            </a:extLst>
          </p:cNvPr>
          <p:cNvSpPr txBox="1"/>
          <p:nvPr/>
        </p:nvSpPr>
        <p:spPr>
          <a:xfrm>
            <a:off x="6247037" y="1862526"/>
            <a:ext cx="57343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Pesimistic</a:t>
            </a:r>
            <a:r>
              <a:rPr lang="es-ES" sz="4800" dirty="0"/>
              <a:t> </a:t>
            </a:r>
            <a:r>
              <a:rPr lang="es-ES" sz="4800" dirty="0" err="1"/>
              <a:t>estimation</a:t>
            </a:r>
            <a:endParaRPr lang="es-E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Easier</a:t>
            </a:r>
            <a:r>
              <a:rPr lang="es-ES" sz="4800" dirty="0"/>
              <a:t> </a:t>
            </a:r>
            <a:r>
              <a:rPr lang="es-ES" sz="4800" dirty="0" err="1"/>
              <a:t>tasks</a:t>
            </a:r>
            <a:endParaRPr lang="es-E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Unknown</a:t>
            </a:r>
            <a:r>
              <a:rPr lang="es-ES" sz="4800" dirty="0"/>
              <a:t> </a:t>
            </a:r>
            <a:r>
              <a:rPr lang="es-ES" sz="4800" dirty="0" err="1"/>
              <a:t>technology</a:t>
            </a:r>
            <a:endParaRPr lang="es-ES" sz="4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4C03853-DB9B-44F2-B144-21827E239FD4}"/>
              </a:ext>
            </a:extLst>
          </p:cNvPr>
          <p:cNvSpPr txBox="1"/>
          <p:nvPr/>
        </p:nvSpPr>
        <p:spPr>
          <a:xfrm>
            <a:off x="443344" y="286719"/>
            <a:ext cx="113053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Factors</a:t>
            </a:r>
            <a:r>
              <a:rPr lang="es-ES" sz="7200" dirty="0"/>
              <a:t> </a:t>
            </a:r>
            <a:r>
              <a:rPr lang="es-ES" sz="7200" dirty="0" err="1"/>
              <a:t>affecting</a:t>
            </a:r>
            <a:r>
              <a:rPr lang="es-ES" sz="7200" dirty="0"/>
              <a:t> performance</a:t>
            </a:r>
          </a:p>
        </p:txBody>
      </p:sp>
      <p:pic>
        <p:nvPicPr>
          <p:cNvPr id="7" name="Gráfico 6" descr="Indicador">
            <a:extLst>
              <a:ext uri="{FF2B5EF4-FFF2-40B4-BE49-F238E27FC236}">
                <a16:creationId xmlns:a16="http://schemas.microsoft.com/office/drawing/2014/main" id="{D2FE7D8D-FADD-40B4-AF5F-90CAAAF11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246310" y="4252016"/>
            <a:ext cx="1702839" cy="170283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Tendencia a la baja">
            <a:extLst>
              <a:ext uri="{FF2B5EF4-FFF2-40B4-BE49-F238E27FC236}">
                <a16:creationId xmlns:a16="http://schemas.microsoft.com/office/drawing/2014/main" id="{576A2517-0F48-4964-8F09-680B23620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4579" y="4248505"/>
            <a:ext cx="1702838" cy="170283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Advertencia">
            <a:extLst>
              <a:ext uri="{FF2B5EF4-FFF2-40B4-BE49-F238E27FC236}">
                <a16:creationId xmlns:a16="http://schemas.microsoft.com/office/drawing/2014/main" id="{7998466D-6664-4632-A1EC-38199C0033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46363" y="4253771"/>
            <a:ext cx="1699327" cy="169932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7652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73D069E-55FA-4472-A193-1DB4848EB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23</a:t>
            </a:fld>
            <a:endParaRPr lang="es-ES"/>
          </a:p>
        </p:txBody>
      </p:sp>
      <p:pic>
        <p:nvPicPr>
          <p:cNvPr id="3" name="Gráfico 2" descr="Chat">
            <a:extLst>
              <a:ext uri="{FF2B5EF4-FFF2-40B4-BE49-F238E27FC236}">
                <a16:creationId xmlns:a16="http://schemas.microsoft.com/office/drawing/2014/main" id="{B3262724-D983-4301-9578-88F793DFC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421" y="1415214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Gráfico 3" descr="Calendario mensual">
            <a:extLst>
              <a:ext uri="{FF2B5EF4-FFF2-40B4-BE49-F238E27FC236}">
                <a16:creationId xmlns:a16="http://schemas.microsoft.com/office/drawing/2014/main" id="{8A959921-98BD-4BE1-9137-EA50B52175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96740" y="1415214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Gráfico 4" descr="Ojo">
            <a:extLst>
              <a:ext uri="{FF2B5EF4-FFF2-40B4-BE49-F238E27FC236}">
                <a16:creationId xmlns:a16="http://schemas.microsoft.com/office/drawing/2014/main" id="{D8D348C7-39C1-4543-ABC1-A4D72471BF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96740" y="3784056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Balanza de la justicia">
            <a:extLst>
              <a:ext uri="{FF2B5EF4-FFF2-40B4-BE49-F238E27FC236}">
                <a16:creationId xmlns:a16="http://schemas.microsoft.com/office/drawing/2014/main" id="{357B4187-66B9-4598-982A-7D67BDCAC6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2431" y="3784056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D916DDB-66DB-47A8-A9EA-1535F9604F8C}"/>
              </a:ext>
            </a:extLst>
          </p:cNvPr>
          <p:cNvSpPr txBox="1"/>
          <p:nvPr/>
        </p:nvSpPr>
        <p:spPr>
          <a:xfrm>
            <a:off x="1628244" y="74956"/>
            <a:ext cx="89355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General </a:t>
            </a:r>
            <a:r>
              <a:rPr lang="es-ES" sz="8800" dirty="0" err="1"/>
              <a:t>solutions</a:t>
            </a:r>
            <a:endParaRPr lang="es-ES" sz="88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C2C7257-9CAB-4412-BAB1-B4823602E151}"/>
              </a:ext>
            </a:extLst>
          </p:cNvPr>
          <p:cNvSpPr txBox="1"/>
          <p:nvPr/>
        </p:nvSpPr>
        <p:spPr>
          <a:xfrm>
            <a:off x="2899927" y="1937135"/>
            <a:ext cx="16653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/>
              <a:t>Talk</a:t>
            </a:r>
            <a:endParaRPr lang="es-ES" sz="60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3842E78-C643-4695-AF18-B763048EE27A}"/>
              </a:ext>
            </a:extLst>
          </p:cNvPr>
          <p:cNvSpPr txBox="1"/>
          <p:nvPr/>
        </p:nvSpPr>
        <p:spPr>
          <a:xfrm>
            <a:off x="2899927" y="4305977"/>
            <a:ext cx="25920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Balance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A497EE3-5599-4F7F-8888-2A503F72979E}"/>
              </a:ext>
            </a:extLst>
          </p:cNvPr>
          <p:cNvSpPr txBox="1"/>
          <p:nvPr/>
        </p:nvSpPr>
        <p:spPr>
          <a:xfrm>
            <a:off x="7856246" y="1937134"/>
            <a:ext cx="3646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/>
              <a:t>Reschedule</a:t>
            </a:r>
            <a:endParaRPr lang="es-ES" sz="60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386E383-5FCE-4212-B012-CAB275DDE13C}"/>
              </a:ext>
            </a:extLst>
          </p:cNvPr>
          <p:cNvSpPr txBox="1"/>
          <p:nvPr/>
        </p:nvSpPr>
        <p:spPr>
          <a:xfrm>
            <a:off x="7856246" y="4305976"/>
            <a:ext cx="28497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Monitor</a:t>
            </a:r>
          </a:p>
        </p:txBody>
      </p:sp>
    </p:spTree>
    <p:extLst>
      <p:ext uri="{BB962C8B-B14F-4D97-AF65-F5344CB8AC3E}">
        <p14:creationId xmlns:p14="http://schemas.microsoft.com/office/powerpoint/2010/main" val="3826425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1</a:t>
            </a:r>
            <a:br>
              <a:rPr lang="es-ES" sz="9600" dirty="0"/>
            </a:br>
            <a:r>
              <a:rPr lang="es-ES" sz="9600" dirty="0"/>
              <a:t>WEEK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March 18th – March 22nd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7490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25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564335"/>
              </p:ext>
            </p:extLst>
          </p:nvPr>
        </p:nvGraphicFramePr>
        <p:xfrm>
          <a:off x="734050" y="774595"/>
          <a:ext cx="11357956" cy="4394662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98174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460568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85454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341120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Task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Assignees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Est</a:t>
                      </a:r>
                      <a:r>
                        <a:rPr lang="es-ES" sz="28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94894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Data </a:t>
                      </a:r>
                      <a:r>
                        <a:rPr lang="es-ES" sz="2800" dirty="0" err="1"/>
                        <a:t>model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Adrián, 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2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Set up </a:t>
                      </a:r>
                      <a:r>
                        <a:rPr lang="es-ES" sz="2800" dirty="0" err="1"/>
                        <a:t>environment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All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2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505978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Angular </a:t>
                      </a:r>
                      <a:r>
                        <a:rPr lang="es-ES" sz="2800" dirty="0" err="1"/>
                        <a:t>research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>
                          <a:solidFill>
                            <a:schemeClr val="accent5"/>
                          </a:solidFill>
                        </a:rPr>
                        <a:t>Aborted</a:t>
                      </a:r>
                      <a:endParaRPr lang="es-ES" sz="28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47542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Data </a:t>
                      </a:r>
                      <a:r>
                        <a:rPr lang="es-ES" sz="2800" dirty="0" err="1"/>
                        <a:t>model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implementation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2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15389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Populate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database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2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Basic capsule CRUD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28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28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28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15389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Display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28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28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28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518458"/>
            <a:ext cx="645622" cy="365079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751482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26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809202"/>
              </p:ext>
            </p:extLst>
          </p:nvPr>
        </p:nvGraphicFramePr>
        <p:xfrm>
          <a:off x="734050" y="775980"/>
          <a:ext cx="11357956" cy="4391891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266902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3081250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74371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35331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2200102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Task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Assignees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Est</a:t>
                      </a:r>
                      <a:r>
                        <a:rPr lang="es-ES" sz="28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511520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Listing</a:t>
                      </a:r>
                      <a:r>
                        <a:rPr lang="es-ES" sz="28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28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28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28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536458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User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login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28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28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28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20931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Advertisement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budget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2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09847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User</a:t>
                      </a:r>
                      <a:r>
                        <a:rPr lang="es-ES" sz="2800" dirty="0"/>
                        <a:t>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2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25114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Documentation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Daniel, Adrián,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2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482138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Presentation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Pablo, 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2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23702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Review</a:t>
                      </a:r>
                      <a:r>
                        <a:rPr lang="es-ES" sz="28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All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2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716057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27469" y="1524000"/>
            <a:ext cx="645622" cy="364387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9447797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27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522686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3214129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28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691563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No Angular </a:t>
            </a:r>
            <a:r>
              <a:rPr lang="es-ES" sz="4400" dirty="0" err="1"/>
              <a:t>knowledge</a:t>
            </a:r>
            <a:endParaRPr lang="es-ES" sz="4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9AC2C64-928F-4654-B406-21467A42197F}"/>
              </a:ext>
            </a:extLst>
          </p:cNvPr>
          <p:cNvSpPr txBox="1"/>
          <p:nvPr/>
        </p:nvSpPr>
        <p:spPr>
          <a:xfrm>
            <a:off x="4842361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Bad</a:t>
            </a:r>
            <a:r>
              <a:rPr lang="es-ES" sz="4400" dirty="0"/>
              <a:t> </a:t>
            </a:r>
            <a:r>
              <a:rPr lang="es-ES" sz="4400" dirty="0" err="1"/>
              <a:t>estimations</a:t>
            </a:r>
            <a:endParaRPr lang="es-ES" sz="4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50F63FD-069D-4B09-A962-B8E1AD442243}"/>
              </a:ext>
            </a:extLst>
          </p:cNvPr>
          <p:cNvSpPr txBox="1"/>
          <p:nvPr/>
        </p:nvSpPr>
        <p:spPr>
          <a:xfrm>
            <a:off x="8826516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Lack</a:t>
            </a:r>
            <a:r>
              <a:rPr lang="es-ES" sz="4400" dirty="0"/>
              <a:t> </a:t>
            </a:r>
            <a:r>
              <a:rPr lang="es-ES" sz="4400" dirty="0" err="1"/>
              <a:t>of</a:t>
            </a:r>
            <a:r>
              <a:rPr lang="es-ES" sz="4400" dirty="0"/>
              <a:t> time</a:t>
            </a:r>
          </a:p>
        </p:txBody>
      </p:sp>
      <p:pic>
        <p:nvPicPr>
          <p:cNvPr id="10" name="Gráfico 9" descr="Reloj de arena">
            <a:extLst>
              <a:ext uri="{FF2B5EF4-FFF2-40B4-BE49-F238E27FC236}">
                <a16:creationId xmlns:a16="http://schemas.microsoft.com/office/drawing/2014/main" id="{013EA6D8-A557-4D9E-BBA6-E4B8BAC0D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9073" y="1921304"/>
            <a:ext cx="2095451" cy="20954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Calendario diario">
            <a:extLst>
              <a:ext uri="{FF2B5EF4-FFF2-40B4-BE49-F238E27FC236}">
                <a16:creationId xmlns:a16="http://schemas.microsoft.com/office/drawing/2014/main" id="{E20491E9-EAFB-4EAF-9E9E-B6CCDAE0B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71560" y="1902828"/>
            <a:ext cx="2334678" cy="23346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29E66DA1-5FC1-4801-A284-DF0F5F66EA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1838" y="3312022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1AFA8672-75D2-44B0-8B76-C4AA962BEC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7476" y="1660641"/>
            <a:ext cx="2381250" cy="2381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59738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AD398F1-79A7-4155-A06F-59F6BF050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29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E9484DE-6B9D-4CBA-B2EA-108109D5A89A}"/>
              </a:ext>
            </a:extLst>
          </p:cNvPr>
          <p:cNvSpPr txBox="1"/>
          <p:nvPr/>
        </p:nvSpPr>
        <p:spPr>
          <a:xfrm>
            <a:off x="446115" y="0"/>
            <a:ext cx="112997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actions</a:t>
            </a:r>
            <a:r>
              <a:rPr lang="es-ES" sz="8800" dirty="0"/>
              <a:t> </a:t>
            </a:r>
            <a:r>
              <a:rPr lang="es-ES" sz="8800" dirty="0" err="1"/>
              <a:t>were</a:t>
            </a:r>
            <a:r>
              <a:rPr lang="es-ES" sz="8800" dirty="0"/>
              <a:t> </a:t>
            </a:r>
            <a:r>
              <a:rPr lang="es-ES" sz="8800" dirty="0" err="1"/>
              <a:t>taken</a:t>
            </a:r>
            <a:r>
              <a:rPr lang="es-ES" sz="8800" dirty="0"/>
              <a:t>?</a:t>
            </a:r>
          </a:p>
        </p:txBody>
      </p:sp>
      <p:pic>
        <p:nvPicPr>
          <p:cNvPr id="4" name="Gráfico 3" descr="Chat">
            <a:extLst>
              <a:ext uri="{FF2B5EF4-FFF2-40B4-BE49-F238E27FC236}">
                <a16:creationId xmlns:a16="http://schemas.microsoft.com/office/drawing/2014/main" id="{F8D824E9-226D-460C-91CA-CA7C89441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9194" y="1102102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Gráfico 4" descr="Calendario mensual">
            <a:extLst>
              <a:ext uri="{FF2B5EF4-FFF2-40B4-BE49-F238E27FC236}">
                <a16:creationId xmlns:a16="http://schemas.microsoft.com/office/drawing/2014/main" id="{10464685-9064-46CE-AD9D-AEAE7893E2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6247" y="1102102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Calendario diario">
            <a:extLst>
              <a:ext uri="{FF2B5EF4-FFF2-40B4-BE49-F238E27FC236}">
                <a16:creationId xmlns:a16="http://schemas.microsoft.com/office/drawing/2014/main" id="{71B6C0CC-3D65-46A7-889F-7E21B561AF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63300" y="1102102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FEB9306-4B2D-4E75-A9AB-708D4642E90C}"/>
              </a:ext>
            </a:extLst>
          </p:cNvPr>
          <p:cNvSpPr txBox="1"/>
          <p:nvPr/>
        </p:nvSpPr>
        <p:spPr>
          <a:xfrm>
            <a:off x="554180" y="3696392"/>
            <a:ext cx="110836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How</a:t>
            </a:r>
            <a:r>
              <a:rPr lang="es-ES" sz="6000" dirty="0"/>
              <a:t> do </a:t>
            </a:r>
            <a:r>
              <a:rPr lang="es-ES" sz="6000" dirty="0" err="1"/>
              <a:t>we</a:t>
            </a:r>
            <a:r>
              <a:rPr lang="es-ES" sz="6000" dirty="0"/>
              <a:t> </a:t>
            </a:r>
            <a:r>
              <a:rPr lang="es-ES" sz="6000" dirty="0" err="1"/>
              <a:t>know</a:t>
            </a:r>
            <a:r>
              <a:rPr lang="es-ES" sz="6000" dirty="0"/>
              <a:t> </a:t>
            </a:r>
            <a:r>
              <a:rPr lang="es-ES" sz="6000" dirty="0" err="1"/>
              <a:t>that</a:t>
            </a:r>
            <a:r>
              <a:rPr lang="es-ES" sz="6000" dirty="0"/>
              <a:t> </a:t>
            </a:r>
            <a:r>
              <a:rPr lang="es-ES" sz="6000" dirty="0" err="1"/>
              <a:t>they</a:t>
            </a:r>
            <a:r>
              <a:rPr lang="es-ES" sz="6000" dirty="0"/>
              <a:t> </a:t>
            </a:r>
            <a:r>
              <a:rPr lang="es-ES" sz="6000" dirty="0" err="1"/>
              <a:t>worked</a:t>
            </a:r>
            <a:r>
              <a:rPr lang="es-ES" sz="6000" dirty="0"/>
              <a:t>?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07F7517-6164-47A3-89B4-FBF90ACEDCBF}"/>
              </a:ext>
            </a:extLst>
          </p:cNvPr>
          <p:cNvSpPr txBox="1"/>
          <p:nvPr/>
        </p:nvSpPr>
        <p:spPr>
          <a:xfrm>
            <a:off x="8649846" y="2853965"/>
            <a:ext cx="2486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Reestimate</a:t>
            </a:r>
            <a:endParaRPr lang="es-ES" sz="40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1944A00-97C5-407B-BFBF-B9277449EC34}"/>
              </a:ext>
            </a:extLst>
          </p:cNvPr>
          <p:cNvSpPr txBox="1"/>
          <p:nvPr/>
        </p:nvSpPr>
        <p:spPr>
          <a:xfrm>
            <a:off x="4807524" y="2853965"/>
            <a:ext cx="2576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Reschedule</a:t>
            </a:r>
            <a:endParaRPr lang="es-ES" sz="40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F92B77B-579D-4AC0-822F-4DFC5281CE68}"/>
              </a:ext>
            </a:extLst>
          </p:cNvPr>
          <p:cNvSpPr txBox="1"/>
          <p:nvPr/>
        </p:nvSpPr>
        <p:spPr>
          <a:xfrm>
            <a:off x="1581281" y="2719423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Meet</a:t>
            </a:r>
            <a:endParaRPr lang="es-ES" sz="4000" dirty="0"/>
          </a:p>
        </p:txBody>
      </p:sp>
      <p:pic>
        <p:nvPicPr>
          <p:cNvPr id="12" name="Gráfico 11" descr="Indicador">
            <a:extLst>
              <a:ext uri="{FF2B5EF4-FFF2-40B4-BE49-F238E27FC236}">
                <a16:creationId xmlns:a16="http://schemas.microsoft.com/office/drawing/2014/main" id="{1F2BC9EB-43B4-4BE6-81FC-0167A51537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98946" y="4434481"/>
            <a:ext cx="1421476" cy="14214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1DA62AB9-222B-4C93-83D0-EBF9DA1D77A8}"/>
              </a:ext>
            </a:extLst>
          </p:cNvPr>
          <p:cNvSpPr txBox="1"/>
          <p:nvPr/>
        </p:nvSpPr>
        <p:spPr>
          <a:xfrm>
            <a:off x="4004893" y="4791276"/>
            <a:ext cx="7348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Week</a:t>
            </a:r>
            <a:r>
              <a:rPr lang="es-ES" sz="4000" dirty="0"/>
              <a:t> 2 performance </a:t>
            </a:r>
            <a:r>
              <a:rPr lang="es-ES" sz="4000" dirty="0" err="1"/>
              <a:t>indicators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2382387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IDEA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3001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1</a:t>
            </a:r>
            <a:br>
              <a:rPr lang="es-ES" sz="9600" dirty="0"/>
            </a:br>
            <a:r>
              <a:rPr lang="es-ES" sz="9600" dirty="0"/>
              <a:t>WEEK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March 25th – March 29th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9007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31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837046"/>
              </p:ext>
            </p:extLst>
          </p:nvPr>
        </p:nvGraphicFramePr>
        <p:xfrm>
          <a:off x="745616" y="469246"/>
          <a:ext cx="11357956" cy="500536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98174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460568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85454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341120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Task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Assignees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Est</a:t>
                      </a:r>
                      <a:r>
                        <a:rPr lang="es-ES" sz="28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Feedback</a:t>
                      </a:r>
                      <a:r>
                        <a:rPr lang="es-ES" sz="28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All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2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Travis CI set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Adrián, 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2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Modular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2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Private</a:t>
                      </a:r>
                      <a:r>
                        <a:rPr lang="es-ES" sz="28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2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Email </a:t>
                      </a:r>
                      <a:r>
                        <a:rPr lang="es-ES" sz="2800" dirty="0" err="1"/>
                        <a:t>automation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2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Search</a:t>
                      </a:r>
                      <a:r>
                        <a:rPr lang="es-ES" sz="28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2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List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own</a:t>
                      </a:r>
                      <a:r>
                        <a:rPr lang="es-ES" sz="28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2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Pagination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2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27757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6972120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32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100175"/>
              </p:ext>
            </p:extLst>
          </p:nvPr>
        </p:nvGraphicFramePr>
        <p:xfrm>
          <a:off x="734050" y="518286"/>
          <a:ext cx="11357956" cy="4922807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821083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3097877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429789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324494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1684713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Task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Assignees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Est</a:t>
                      </a:r>
                      <a:r>
                        <a:rPr lang="es-ES" sz="28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81040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Deadman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switch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2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533687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Social </a:t>
                      </a:r>
                      <a:r>
                        <a:rPr lang="es-ES" sz="2800" dirty="0" err="1"/>
                        <a:t>network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integration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>
                          <a:solidFill>
                            <a:schemeClr val="accent6"/>
                          </a:solidFill>
                        </a:rPr>
                        <a:t>Postponed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33687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User</a:t>
                      </a:r>
                      <a:r>
                        <a:rPr lang="es-ES" sz="2800" dirty="0"/>
                        <a:t>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2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353891"/>
                  </a:ext>
                </a:extLst>
              </a:tr>
              <a:tr h="476597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Piloting</a:t>
                      </a:r>
                      <a:r>
                        <a:rPr lang="es-ES" sz="2800" dirty="0"/>
                        <a:t>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2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653626"/>
                  </a:ext>
                </a:extLst>
              </a:tr>
              <a:tr h="490451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Sprint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All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2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Documentation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Adrián, 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2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498764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Presentation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2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468284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Deliverable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2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269075"/>
            <a:ext cx="645622" cy="4172017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9800365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33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431471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7081163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34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8510" y="4043797"/>
            <a:ext cx="37585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Performance </a:t>
            </a:r>
            <a:r>
              <a:rPr lang="es-ES" sz="4400" dirty="0" err="1"/>
              <a:t>further</a:t>
            </a:r>
            <a:r>
              <a:rPr lang="es-ES" sz="4400" dirty="0"/>
              <a:t> </a:t>
            </a:r>
            <a:r>
              <a:rPr lang="es-ES" sz="4400" dirty="0" err="1"/>
              <a:t>reduced</a:t>
            </a:r>
            <a:endParaRPr lang="es-ES" sz="4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9AC2C64-928F-4654-B406-21467A42197F}"/>
              </a:ext>
            </a:extLst>
          </p:cNvPr>
          <p:cNvSpPr txBox="1"/>
          <p:nvPr/>
        </p:nvSpPr>
        <p:spPr>
          <a:xfrm>
            <a:off x="4357861" y="4041891"/>
            <a:ext cx="37585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Implementation</a:t>
            </a:r>
            <a:r>
              <a:rPr lang="es-ES" sz="4400" dirty="0"/>
              <a:t> </a:t>
            </a:r>
            <a:r>
              <a:rPr lang="es-ES" sz="4400" dirty="0" err="1"/>
              <a:t>differences</a:t>
            </a:r>
            <a:endParaRPr lang="es-ES" sz="4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50F63FD-069D-4B09-A962-B8E1AD442243}"/>
              </a:ext>
            </a:extLst>
          </p:cNvPr>
          <p:cNvSpPr txBox="1"/>
          <p:nvPr/>
        </p:nvSpPr>
        <p:spPr>
          <a:xfrm>
            <a:off x="8826516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Lack</a:t>
            </a:r>
            <a:r>
              <a:rPr lang="es-ES" sz="4400" dirty="0"/>
              <a:t> </a:t>
            </a:r>
            <a:r>
              <a:rPr lang="es-ES" sz="4400" dirty="0" err="1"/>
              <a:t>of</a:t>
            </a:r>
            <a:r>
              <a:rPr lang="es-ES" sz="4400" dirty="0"/>
              <a:t> time</a:t>
            </a:r>
          </a:p>
        </p:txBody>
      </p:sp>
      <p:pic>
        <p:nvPicPr>
          <p:cNvPr id="10" name="Gráfico 9" descr="Reloj de arena">
            <a:extLst>
              <a:ext uri="{FF2B5EF4-FFF2-40B4-BE49-F238E27FC236}">
                <a16:creationId xmlns:a16="http://schemas.microsoft.com/office/drawing/2014/main" id="{013EA6D8-A557-4D9E-BBA6-E4B8BAC0D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9073" y="1921304"/>
            <a:ext cx="2095451" cy="20954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Gráfico 3" descr="Tendencia a la baja">
            <a:extLst>
              <a:ext uri="{FF2B5EF4-FFF2-40B4-BE49-F238E27FC236}">
                <a16:creationId xmlns:a16="http://schemas.microsoft.com/office/drawing/2014/main" id="{F8BFCFF0-06A9-4BD3-9F4F-5FE4657003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476" y="1921304"/>
            <a:ext cx="2120587" cy="21205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Engranajes">
            <a:extLst>
              <a:ext uri="{FF2B5EF4-FFF2-40B4-BE49-F238E27FC236}">
                <a16:creationId xmlns:a16="http://schemas.microsoft.com/office/drawing/2014/main" id="{4983AD50-54BC-4611-880E-B37B97B657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6825" y="1921303"/>
            <a:ext cx="2120587" cy="21205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Alta tensión">
            <a:extLst>
              <a:ext uri="{FF2B5EF4-FFF2-40B4-BE49-F238E27FC236}">
                <a16:creationId xmlns:a16="http://schemas.microsoft.com/office/drawing/2014/main" id="{E8A92993-AA70-4B1F-92CD-000855362E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04086" y="312749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05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AD398F1-79A7-4155-A06F-59F6BF050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35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E9484DE-6B9D-4CBA-B2EA-108109D5A89A}"/>
              </a:ext>
            </a:extLst>
          </p:cNvPr>
          <p:cNvSpPr txBox="1"/>
          <p:nvPr/>
        </p:nvSpPr>
        <p:spPr>
          <a:xfrm>
            <a:off x="446115" y="0"/>
            <a:ext cx="112997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actions</a:t>
            </a:r>
            <a:r>
              <a:rPr lang="es-ES" sz="8800" dirty="0"/>
              <a:t> </a:t>
            </a:r>
            <a:r>
              <a:rPr lang="es-ES" sz="8800" dirty="0" err="1"/>
              <a:t>were</a:t>
            </a:r>
            <a:r>
              <a:rPr lang="es-ES" sz="8800" dirty="0"/>
              <a:t> </a:t>
            </a:r>
            <a:r>
              <a:rPr lang="es-ES" sz="8800" dirty="0" err="1"/>
              <a:t>taken</a:t>
            </a:r>
            <a:r>
              <a:rPr lang="es-ES" sz="8800" dirty="0"/>
              <a:t>?</a:t>
            </a:r>
          </a:p>
        </p:txBody>
      </p:sp>
      <p:pic>
        <p:nvPicPr>
          <p:cNvPr id="4" name="Gráfico 3" descr="Chat">
            <a:extLst>
              <a:ext uri="{FF2B5EF4-FFF2-40B4-BE49-F238E27FC236}">
                <a16:creationId xmlns:a16="http://schemas.microsoft.com/office/drawing/2014/main" id="{F8D824E9-226D-460C-91CA-CA7C89441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9194" y="1102102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Gráfico 4" descr="Calendario mensual">
            <a:extLst>
              <a:ext uri="{FF2B5EF4-FFF2-40B4-BE49-F238E27FC236}">
                <a16:creationId xmlns:a16="http://schemas.microsoft.com/office/drawing/2014/main" id="{10464685-9064-46CE-AD9D-AEAE7893E2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6247" y="1102102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Calendario diario">
            <a:extLst>
              <a:ext uri="{FF2B5EF4-FFF2-40B4-BE49-F238E27FC236}">
                <a16:creationId xmlns:a16="http://schemas.microsoft.com/office/drawing/2014/main" id="{71B6C0CC-3D65-46A7-889F-7E21B561AF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63300" y="1102102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FEB9306-4B2D-4E75-A9AB-708D4642E90C}"/>
              </a:ext>
            </a:extLst>
          </p:cNvPr>
          <p:cNvSpPr txBox="1"/>
          <p:nvPr/>
        </p:nvSpPr>
        <p:spPr>
          <a:xfrm>
            <a:off x="554180" y="3696392"/>
            <a:ext cx="110836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How</a:t>
            </a:r>
            <a:r>
              <a:rPr lang="es-ES" sz="6000" dirty="0"/>
              <a:t> do </a:t>
            </a:r>
            <a:r>
              <a:rPr lang="es-ES" sz="6000" dirty="0" err="1"/>
              <a:t>we</a:t>
            </a:r>
            <a:r>
              <a:rPr lang="es-ES" sz="6000" dirty="0"/>
              <a:t> </a:t>
            </a:r>
            <a:r>
              <a:rPr lang="es-ES" sz="6000" dirty="0" err="1"/>
              <a:t>know</a:t>
            </a:r>
            <a:r>
              <a:rPr lang="es-ES" sz="6000" dirty="0"/>
              <a:t> </a:t>
            </a:r>
            <a:r>
              <a:rPr lang="es-ES" sz="6000" dirty="0" err="1"/>
              <a:t>that</a:t>
            </a:r>
            <a:r>
              <a:rPr lang="es-ES" sz="6000" dirty="0"/>
              <a:t> </a:t>
            </a:r>
            <a:r>
              <a:rPr lang="es-ES" sz="6000" dirty="0" err="1"/>
              <a:t>they</a:t>
            </a:r>
            <a:r>
              <a:rPr lang="es-ES" sz="6000" dirty="0"/>
              <a:t> </a:t>
            </a:r>
            <a:r>
              <a:rPr lang="es-ES" sz="6000" dirty="0" err="1"/>
              <a:t>worked</a:t>
            </a:r>
            <a:r>
              <a:rPr lang="es-ES" sz="6000" dirty="0"/>
              <a:t>?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07F7517-6164-47A3-89B4-FBF90ACEDCBF}"/>
              </a:ext>
            </a:extLst>
          </p:cNvPr>
          <p:cNvSpPr txBox="1"/>
          <p:nvPr/>
        </p:nvSpPr>
        <p:spPr>
          <a:xfrm>
            <a:off x="8649846" y="2853965"/>
            <a:ext cx="2486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Reestimate</a:t>
            </a:r>
            <a:endParaRPr lang="es-ES" sz="40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1944A00-97C5-407B-BFBF-B9277449EC34}"/>
              </a:ext>
            </a:extLst>
          </p:cNvPr>
          <p:cNvSpPr txBox="1"/>
          <p:nvPr/>
        </p:nvSpPr>
        <p:spPr>
          <a:xfrm>
            <a:off x="4807524" y="2853965"/>
            <a:ext cx="25769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Reschedule</a:t>
            </a:r>
            <a:endParaRPr lang="es-ES" sz="40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F92B77B-579D-4AC0-822F-4DFC5281CE68}"/>
              </a:ext>
            </a:extLst>
          </p:cNvPr>
          <p:cNvSpPr txBox="1"/>
          <p:nvPr/>
        </p:nvSpPr>
        <p:spPr>
          <a:xfrm>
            <a:off x="1581281" y="2719423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Meet</a:t>
            </a:r>
            <a:endParaRPr lang="es-ES" sz="4000" dirty="0"/>
          </a:p>
        </p:txBody>
      </p:sp>
      <p:pic>
        <p:nvPicPr>
          <p:cNvPr id="12" name="Gráfico 11" descr="Indicador">
            <a:extLst>
              <a:ext uri="{FF2B5EF4-FFF2-40B4-BE49-F238E27FC236}">
                <a16:creationId xmlns:a16="http://schemas.microsoft.com/office/drawing/2014/main" id="{1F2BC9EB-43B4-4BE6-81FC-0167A51537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98946" y="4434481"/>
            <a:ext cx="1421476" cy="14214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1DA62AB9-222B-4C93-83D0-EBF9DA1D77A8}"/>
              </a:ext>
            </a:extLst>
          </p:cNvPr>
          <p:cNvSpPr txBox="1"/>
          <p:nvPr/>
        </p:nvSpPr>
        <p:spPr>
          <a:xfrm>
            <a:off x="4004893" y="4791276"/>
            <a:ext cx="7348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Sprint 2 performance </a:t>
            </a:r>
            <a:r>
              <a:rPr lang="es-ES" sz="4000" dirty="0" err="1"/>
              <a:t>indicators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9644403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36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529796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1790006" y="0"/>
            <a:ext cx="86119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Total performance</a:t>
            </a:r>
          </a:p>
        </p:txBody>
      </p:sp>
    </p:spTree>
    <p:extLst>
      <p:ext uri="{BB962C8B-B14F-4D97-AF65-F5344CB8AC3E}">
        <p14:creationId xmlns:p14="http://schemas.microsoft.com/office/powerpoint/2010/main" val="14876045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9F1D9E2-8CD9-4F56-A8CA-573BE9954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37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D531C65-C35D-4644-B3BE-31AF4D2FEA78}"/>
              </a:ext>
            </a:extLst>
          </p:cNvPr>
          <p:cNvSpPr txBox="1"/>
          <p:nvPr/>
        </p:nvSpPr>
        <p:spPr>
          <a:xfrm>
            <a:off x="196733" y="0"/>
            <a:ext cx="117985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 err="1"/>
              <a:t>Lessons</a:t>
            </a:r>
            <a:r>
              <a:rPr lang="es-ES" sz="8000" dirty="0"/>
              <a:t> </a:t>
            </a:r>
            <a:r>
              <a:rPr lang="es-ES" sz="8000" dirty="0" err="1"/>
              <a:t>learnt</a:t>
            </a:r>
            <a:r>
              <a:rPr lang="es-ES" sz="8000" dirty="0"/>
              <a:t>: </a:t>
            </a:r>
            <a:r>
              <a:rPr lang="es-ES" sz="8000" dirty="0" err="1"/>
              <a:t>organization</a:t>
            </a:r>
            <a:endParaRPr lang="es-ES" sz="8000" dirty="0"/>
          </a:p>
        </p:txBody>
      </p:sp>
      <p:pic>
        <p:nvPicPr>
          <p:cNvPr id="5" name="Gráfico 4" descr="Jerarquía">
            <a:extLst>
              <a:ext uri="{FF2B5EF4-FFF2-40B4-BE49-F238E27FC236}">
                <a16:creationId xmlns:a16="http://schemas.microsoft.com/office/drawing/2014/main" id="{6F43134B-B992-495F-BABF-3D94F2718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0762" y="3733169"/>
            <a:ext cx="1951239" cy="195123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Chat">
            <a:extLst>
              <a:ext uri="{FF2B5EF4-FFF2-40B4-BE49-F238E27FC236}">
                <a16:creationId xmlns:a16="http://schemas.microsoft.com/office/drawing/2014/main" id="{EB7BFB05-3420-4C64-9694-AF2DE3C01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035" y="3733169"/>
            <a:ext cx="1951239" cy="195123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Calendario diario">
            <a:extLst>
              <a:ext uri="{FF2B5EF4-FFF2-40B4-BE49-F238E27FC236}">
                <a16:creationId xmlns:a16="http://schemas.microsoft.com/office/drawing/2014/main" id="{F664D28F-3865-4F2A-AA5F-CBDD336ED5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59543" y="1477761"/>
            <a:ext cx="1951239" cy="195123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Lista">
            <a:extLst>
              <a:ext uri="{FF2B5EF4-FFF2-40B4-BE49-F238E27FC236}">
                <a16:creationId xmlns:a16="http://schemas.microsoft.com/office/drawing/2014/main" id="{35AA3C62-A3C6-4ABB-9A3C-BCE2A09F61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3360" y="1633304"/>
            <a:ext cx="1762591" cy="176259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Cerrar">
            <a:extLst>
              <a:ext uri="{FF2B5EF4-FFF2-40B4-BE49-F238E27FC236}">
                <a16:creationId xmlns:a16="http://schemas.microsoft.com/office/drawing/2014/main" id="{C602E4EA-AB22-475E-9B34-5D4CB4B945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96382" y="251460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650134BF-BDC4-4A1F-8093-1D81446D9E6F}"/>
              </a:ext>
            </a:extLst>
          </p:cNvPr>
          <p:cNvSpPr txBox="1"/>
          <p:nvPr/>
        </p:nvSpPr>
        <p:spPr>
          <a:xfrm>
            <a:off x="2502320" y="1730105"/>
            <a:ext cx="35301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/>
              <a:t>Too</a:t>
            </a:r>
            <a:r>
              <a:rPr lang="es-ES" sz="4400" dirty="0"/>
              <a:t> </a:t>
            </a:r>
            <a:r>
              <a:rPr lang="es-ES" sz="4400" dirty="0" err="1"/>
              <a:t>many</a:t>
            </a:r>
            <a:r>
              <a:rPr lang="es-ES" sz="4400" dirty="0"/>
              <a:t> </a:t>
            </a:r>
            <a:r>
              <a:rPr lang="es-ES" sz="4400" dirty="0" err="1"/>
              <a:t>core</a:t>
            </a:r>
            <a:r>
              <a:rPr lang="es-ES" sz="4400" dirty="0"/>
              <a:t> use cases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57EBAD5-6F1F-4751-BAE0-D9F54577F531}"/>
              </a:ext>
            </a:extLst>
          </p:cNvPr>
          <p:cNvSpPr txBox="1"/>
          <p:nvPr/>
        </p:nvSpPr>
        <p:spPr>
          <a:xfrm>
            <a:off x="2575951" y="3985513"/>
            <a:ext cx="35301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/>
              <a:t>Lack</a:t>
            </a:r>
            <a:r>
              <a:rPr lang="es-ES" sz="4400" dirty="0"/>
              <a:t> </a:t>
            </a:r>
            <a:r>
              <a:rPr lang="es-ES" sz="4400" dirty="0" err="1"/>
              <a:t>of</a:t>
            </a:r>
            <a:r>
              <a:rPr lang="es-ES" sz="4400" dirty="0"/>
              <a:t> </a:t>
            </a:r>
            <a:r>
              <a:rPr lang="es-ES" sz="4400" dirty="0" err="1"/>
              <a:t>coordination</a:t>
            </a:r>
            <a:endParaRPr lang="es-ES" sz="44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63330F9-13CC-48BF-A48D-443AFBE068AD}"/>
              </a:ext>
            </a:extLst>
          </p:cNvPr>
          <p:cNvSpPr txBox="1"/>
          <p:nvPr/>
        </p:nvSpPr>
        <p:spPr>
          <a:xfrm>
            <a:off x="8110782" y="2068659"/>
            <a:ext cx="37793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/>
              <a:t>Bad</a:t>
            </a:r>
            <a:r>
              <a:rPr lang="es-ES" sz="4400" dirty="0"/>
              <a:t> </a:t>
            </a:r>
            <a:r>
              <a:rPr lang="es-ES" sz="4400" dirty="0" err="1"/>
              <a:t>estimations</a:t>
            </a:r>
            <a:endParaRPr lang="es-ES" sz="44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373991D-51D8-4831-B680-F99CC322BB43}"/>
              </a:ext>
            </a:extLst>
          </p:cNvPr>
          <p:cNvSpPr txBox="1"/>
          <p:nvPr/>
        </p:nvSpPr>
        <p:spPr>
          <a:xfrm>
            <a:off x="8110782" y="4324069"/>
            <a:ext cx="35301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/>
              <a:t>Dependencies</a:t>
            </a:r>
            <a:endParaRPr lang="es-ES" sz="4400" dirty="0"/>
          </a:p>
        </p:txBody>
      </p:sp>
    </p:spTree>
    <p:extLst>
      <p:ext uri="{BB962C8B-B14F-4D97-AF65-F5344CB8AC3E}">
        <p14:creationId xmlns:p14="http://schemas.microsoft.com/office/powerpoint/2010/main" val="32756907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9F1D9E2-8CD9-4F56-A8CA-573BE9954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38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D531C65-C35D-4644-B3BE-31AF4D2FEA78}"/>
              </a:ext>
            </a:extLst>
          </p:cNvPr>
          <p:cNvSpPr txBox="1"/>
          <p:nvPr/>
        </p:nvSpPr>
        <p:spPr>
          <a:xfrm>
            <a:off x="196733" y="0"/>
            <a:ext cx="117985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 err="1"/>
              <a:t>Lessons</a:t>
            </a:r>
            <a:r>
              <a:rPr lang="es-ES" sz="8000" dirty="0"/>
              <a:t> </a:t>
            </a:r>
            <a:r>
              <a:rPr lang="es-ES" sz="8000" dirty="0" err="1"/>
              <a:t>learnt</a:t>
            </a:r>
            <a:r>
              <a:rPr lang="es-ES" sz="8000" dirty="0"/>
              <a:t>: </a:t>
            </a:r>
            <a:r>
              <a:rPr lang="es-ES" sz="8000" dirty="0" err="1"/>
              <a:t>technologies</a:t>
            </a:r>
            <a:endParaRPr lang="es-ES" sz="80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50134BF-BDC4-4A1F-8093-1D81446D9E6F}"/>
              </a:ext>
            </a:extLst>
          </p:cNvPr>
          <p:cNvSpPr txBox="1"/>
          <p:nvPr/>
        </p:nvSpPr>
        <p:spPr>
          <a:xfrm>
            <a:off x="2502320" y="1730105"/>
            <a:ext cx="35301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/>
              <a:t>Unknown</a:t>
            </a:r>
            <a:r>
              <a:rPr lang="es-ES" sz="4400" dirty="0"/>
              <a:t> </a:t>
            </a:r>
            <a:r>
              <a:rPr lang="es-ES" sz="4400" dirty="0" err="1"/>
              <a:t>technlogies</a:t>
            </a:r>
            <a:endParaRPr lang="es-ES" sz="44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57EBAD5-6F1F-4751-BAE0-D9F54577F531}"/>
              </a:ext>
            </a:extLst>
          </p:cNvPr>
          <p:cNvSpPr txBox="1"/>
          <p:nvPr/>
        </p:nvSpPr>
        <p:spPr>
          <a:xfrm>
            <a:off x="2575951" y="3985513"/>
            <a:ext cx="37417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/>
              <a:t>Implementation</a:t>
            </a:r>
            <a:r>
              <a:rPr lang="es-ES" sz="4400" dirty="0"/>
              <a:t> </a:t>
            </a:r>
            <a:r>
              <a:rPr lang="es-ES" sz="4400" dirty="0" err="1"/>
              <a:t>differences</a:t>
            </a:r>
            <a:endParaRPr lang="es-ES" sz="44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63330F9-13CC-48BF-A48D-443AFBE068AD}"/>
              </a:ext>
            </a:extLst>
          </p:cNvPr>
          <p:cNvSpPr txBox="1"/>
          <p:nvPr/>
        </p:nvSpPr>
        <p:spPr>
          <a:xfrm>
            <a:off x="8110781" y="1685312"/>
            <a:ext cx="37793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/>
              <a:t>Low </a:t>
            </a:r>
            <a:r>
              <a:rPr lang="es-ES" sz="4400" dirty="0" err="1"/>
              <a:t>code</a:t>
            </a:r>
            <a:r>
              <a:rPr lang="es-ES" sz="4400" dirty="0"/>
              <a:t> </a:t>
            </a:r>
            <a:r>
              <a:rPr lang="es-ES" sz="4400" dirty="0" err="1"/>
              <a:t>quality</a:t>
            </a:r>
            <a:endParaRPr lang="es-ES" sz="44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373991D-51D8-4831-B680-F99CC322BB43}"/>
              </a:ext>
            </a:extLst>
          </p:cNvPr>
          <p:cNvSpPr txBox="1"/>
          <p:nvPr/>
        </p:nvSpPr>
        <p:spPr>
          <a:xfrm>
            <a:off x="8110781" y="4046401"/>
            <a:ext cx="35301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/>
              <a:t>Deployment</a:t>
            </a:r>
            <a:r>
              <a:rPr lang="es-ES" sz="4400" dirty="0"/>
              <a:t> </a:t>
            </a:r>
            <a:r>
              <a:rPr lang="es-ES" sz="4400" dirty="0" err="1"/>
              <a:t>problems</a:t>
            </a:r>
            <a:endParaRPr lang="es-ES" sz="4400" dirty="0"/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2819AC31-2A4F-4EAC-9C89-21C9D9658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287" y="1409220"/>
            <a:ext cx="2002733" cy="20027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 descr="Engranajes">
            <a:extLst>
              <a:ext uri="{FF2B5EF4-FFF2-40B4-BE49-F238E27FC236}">
                <a16:creationId xmlns:a16="http://schemas.microsoft.com/office/drawing/2014/main" id="{B5E37A3A-FF87-42A0-A7DA-31A9BB537A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033" y="3732838"/>
            <a:ext cx="1951239" cy="195123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Gráfico 19" descr="Alta tensión">
            <a:extLst>
              <a:ext uri="{FF2B5EF4-FFF2-40B4-BE49-F238E27FC236}">
                <a16:creationId xmlns:a16="http://schemas.microsoft.com/office/drawing/2014/main" id="{2CEBE53A-66FD-47A8-B8B0-4DCCA03025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13209" y="4769677"/>
            <a:ext cx="914400" cy="914400"/>
          </a:xfrm>
          <a:prstGeom prst="rect">
            <a:avLst/>
          </a:prstGeom>
        </p:spPr>
      </p:pic>
      <p:pic>
        <p:nvPicPr>
          <p:cNvPr id="6" name="Gráfico 5" descr="Informática en la nube">
            <a:extLst>
              <a:ext uri="{FF2B5EF4-FFF2-40B4-BE49-F238E27FC236}">
                <a16:creationId xmlns:a16="http://schemas.microsoft.com/office/drawing/2014/main" id="{A9C1B07D-1CDF-4263-86D3-9EA703032B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59544" y="3794058"/>
            <a:ext cx="1951237" cy="19512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Portátil">
            <a:extLst>
              <a:ext uri="{FF2B5EF4-FFF2-40B4-BE49-F238E27FC236}">
                <a16:creationId xmlns:a16="http://schemas.microsoft.com/office/drawing/2014/main" id="{8CD73DFF-BD03-4DB6-BE8C-C223DC0DF3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59544" y="1434967"/>
            <a:ext cx="1951238" cy="19512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Gráfico 20" descr="Señal de pulgar hacia arriba ">
            <a:extLst>
              <a:ext uri="{FF2B5EF4-FFF2-40B4-BE49-F238E27FC236}">
                <a16:creationId xmlns:a16="http://schemas.microsoft.com/office/drawing/2014/main" id="{5D0A95B7-136A-4ED7-9DBE-63ACD8A68AA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0800000">
            <a:off x="6727010" y="1904727"/>
            <a:ext cx="816306" cy="8163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13733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E7B9F4D-D9FF-41A6-9B10-834319989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39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BE7A7BA-B682-456A-B17A-68035FF08F34}"/>
              </a:ext>
            </a:extLst>
          </p:cNvPr>
          <p:cNvSpPr txBox="1"/>
          <p:nvPr/>
        </p:nvSpPr>
        <p:spPr>
          <a:xfrm>
            <a:off x="2823555" y="0"/>
            <a:ext cx="65448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Taken</a:t>
            </a:r>
            <a:r>
              <a:rPr lang="es-ES" sz="8800" dirty="0"/>
              <a:t> </a:t>
            </a:r>
            <a:r>
              <a:rPr lang="es-ES" sz="8800" dirty="0" err="1"/>
              <a:t>actions</a:t>
            </a:r>
            <a:endParaRPr lang="es-ES" sz="8800" dirty="0"/>
          </a:p>
        </p:txBody>
      </p:sp>
      <p:pic>
        <p:nvPicPr>
          <p:cNvPr id="5" name="Gráfico 4" descr="Calendario mensual">
            <a:extLst>
              <a:ext uri="{FF2B5EF4-FFF2-40B4-BE49-F238E27FC236}">
                <a16:creationId xmlns:a16="http://schemas.microsoft.com/office/drawing/2014/main" id="{751CC6E5-E0D0-4E4D-B78F-89CBC9561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199" y="1211897"/>
            <a:ext cx="2262501" cy="2262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Documento">
            <a:extLst>
              <a:ext uri="{FF2B5EF4-FFF2-40B4-BE49-F238E27FC236}">
                <a16:creationId xmlns:a16="http://schemas.microsoft.com/office/drawing/2014/main" id="{0B9C1227-B264-4348-A406-9A46B738D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4065" y="1211897"/>
            <a:ext cx="2262501" cy="2262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Cronómetro">
            <a:extLst>
              <a:ext uri="{FF2B5EF4-FFF2-40B4-BE49-F238E27FC236}">
                <a16:creationId xmlns:a16="http://schemas.microsoft.com/office/drawing/2014/main" id="{7D016E91-3923-4078-A89C-E64BE229CA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80646" y="2538532"/>
            <a:ext cx="1244783" cy="12447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Engranajes">
            <a:extLst>
              <a:ext uri="{FF2B5EF4-FFF2-40B4-BE49-F238E27FC236}">
                <a16:creationId xmlns:a16="http://schemas.microsoft.com/office/drawing/2014/main" id="{1281420F-F8FC-4ABE-A68C-A01DD603F8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84941" y="3941891"/>
            <a:ext cx="1154930" cy="11549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Tabla">
            <a:extLst>
              <a:ext uri="{FF2B5EF4-FFF2-40B4-BE49-F238E27FC236}">
                <a16:creationId xmlns:a16="http://schemas.microsoft.com/office/drawing/2014/main" id="{1C759ED1-13E3-49E2-86DB-BA7EF9FCC7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42885" y="3977463"/>
            <a:ext cx="1846455" cy="18464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Marco 14">
            <a:extLst>
              <a:ext uri="{FF2B5EF4-FFF2-40B4-BE49-F238E27FC236}">
                <a16:creationId xmlns:a16="http://schemas.microsoft.com/office/drawing/2014/main" id="{665EE565-A357-4EE9-9FD1-553562154054}"/>
              </a:ext>
            </a:extLst>
          </p:cNvPr>
          <p:cNvSpPr/>
          <p:nvPr/>
        </p:nvSpPr>
        <p:spPr>
          <a:xfrm>
            <a:off x="433579" y="4071248"/>
            <a:ext cx="1009306" cy="717143"/>
          </a:xfrm>
          <a:prstGeom prst="frame">
            <a:avLst/>
          </a:prstGeom>
          <a:solidFill>
            <a:schemeClr val="tx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44D40212-A1FE-4E0E-9A25-EEA7D26983A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34410" y="4780638"/>
            <a:ext cx="112300" cy="50465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n 22">
            <a:extLst>
              <a:ext uri="{FF2B5EF4-FFF2-40B4-BE49-F238E27FC236}">
                <a16:creationId xmlns:a16="http://schemas.microsoft.com/office/drawing/2014/main" id="{2FDDE111-693A-459E-9C76-0AEBACAAC6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214" y="4846708"/>
            <a:ext cx="2030384" cy="8324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DB467EC6-B29B-46E4-BD00-F2E305CECC5E}"/>
              </a:ext>
            </a:extLst>
          </p:cNvPr>
          <p:cNvSpPr txBox="1"/>
          <p:nvPr/>
        </p:nvSpPr>
        <p:spPr>
          <a:xfrm>
            <a:off x="8806566" y="1876813"/>
            <a:ext cx="3241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Time </a:t>
            </a:r>
            <a:r>
              <a:rPr lang="es-ES" sz="4000" dirty="0" err="1"/>
              <a:t>for</a:t>
            </a:r>
            <a:r>
              <a:rPr lang="es-ES" sz="4000" dirty="0"/>
              <a:t> </a:t>
            </a:r>
            <a:r>
              <a:rPr lang="es-ES" sz="4000" dirty="0" err="1"/>
              <a:t>documentation</a:t>
            </a:r>
            <a:endParaRPr lang="es-ES" sz="4000" dirty="0"/>
          </a:p>
        </p:txBody>
      </p:sp>
      <p:pic>
        <p:nvPicPr>
          <p:cNvPr id="26" name="Gráfico 25" descr="Lupa">
            <a:extLst>
              <a:ext uri="{FF2B5EF4-FFF2-40B4-BE49-F238E27FC236}">
                <a16:creationId xmlns:a16="http://schemas.microsoft.com/office/drawing/2014/main" id="{4640867B-A93D-4A91-B9E2-578B1EFB37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04235" y="253853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9A10BCDB-B9D8-41D4-A86B-3B6732DF8990}"/>
              </a:ext>
            </a:extLst>
          </p:cNvPr>
          <p:cNvSpPr txBox="1"/>
          <p:nvPr/>
        </p:nvSpPr>
        <p:spPr>
          <a:xfrm>
            <a:off x="3018635" y="1876813"/>
            <a:ext cx="3241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Detailed</a:t>
            </a:r>
            <a:r>
              <a:rPr lang="es-ES" sz="4000" dirty="0"/>
              <a:t> </a:t>
            </a:r>
            <a:r>
              <a:rPr lang="es-ES" sz="4000" dirty="0" err="1"/>
              <a:t>planning</a:t>
            </a:r>
            <a:endParaRPr lang="es-ES" sz="4000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8E858FC-CF0A-4CEA-B39F-15B52056423D}"/>
              </a:ext>
            </a:extLst>
          </p:cNvPr>
          <p:cNvSpPr txBox="1"/>
          <p:nvPr/>
        </p:nvSpPr>
        <p:spPr>
          <a:xfrm>
            <a:off x="3274928" y="4546747"/>
            <a:ext cx="3241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Divide </a:t>
            </a:r>
            <a:r>
              <a:rPr lang="es-ES" sz="4000" dirty="0" err="1"/>
              <a:t>tasks</a:t>
            </a:r>
            <a:endParaRPr lang="es-ES" sz="40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32CD4D5-093F-4A36-8380-5810BDBC2226}"/>
              </a:ext>
            </a:extLst>
          </p:cNvPr>
          <p:cNvSpPr txBox="1"/>
          <p:nvPr/>
        </p:nvSpPr>
        <p:spPr>
          <a:xfrm>
            <a:off x="8806566" y="4184988"/>
            <a:ext cx="3241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Better</a:t>
            </a:r>
            <a:r>
              <a:rPr lang="es-ES" sz="4000" dirty="0"/>
              <a:t> </a:t>
            </a:r>
            <a:r>
              <a:rPr lang="es-ES" sz="4000" dirty="0" err="1"/>
              <a:t>tool</a:t>
            </a:r>
            <a:r>
              <a:rPr lang="es-ES" sz="4000" dirty="0"/>
              <a:t> </a:t>
            </a:r>
            <a:r>
              <a:rPr lang="es-ES" sz="4000" dirty="0" err="1"/>
              <a:t>usage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53383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 descr="Portátil">
            <a:extLst>
              <a:ext uri="{FF2B5EF4-FFF2-40B4-BE49-F238E27FC236}">
                <a16:creationId xmlns:a16="http://schemas.microsoft.com/office/drawing/2014/main" id="{B85AFBDD-EF7E-4AD0-8461-FE3D29C81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233" y="0"/>
            <a:ext cx="3175738" cy="31757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Internet">
            <a:extLst>
              <a:ext uri="{FF2B5EF4-FFF2-40B4-BE49-F238E27FC236}">
                <a16:creationId xmlns:a16="http://schemas.microsoft.com/office/drawing/2014/main" id="{BFFE2DAF-7BD2-46E2-A605-A8D205627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05923" y="3726500"/>
            <a:ext cx="3131500" cy="3131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Calendario mensual">
            <a:extLst>
              <a:ext uri="{FF2B5EF4-FFF2-40B4-BE49-F238E27FC236}">
                <a16:creationId xmlns:a16="http://schemas.microsoft.com/office/drawing/2014/main" id="{173F3ABE-EC59-4387-B4EF-C7C5F71EC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66445" y="2808079"/>
            <a:ext cx="1836841" cy="1836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ronómetro">
            <a:extLst>
              <a:ext uri="{FF2B5EF4-FFF2-40B4-BE49-F238E27FC236}">
                <a16:creationId xmlns:a16="http://schemas.microsoft.com/office/drawing/2014/main" id="{C4127EAE-B598-43B6-BCEE-B096102D16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0608" y="2808078"/>
            <a:ext cx="1836841" cy="1836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0A95220E-503D-4037-865E-BB487DADACE2}"/>
              </a:ext>
            </a:extLst>
          </p:cNvPr>
          <p:cNvCxnSpPr>
            <a:stCxn id="8" idx="3"/>
            <a:endCxn id="12" idx="0"/>
          </p:cNvCxnSpPr>
          <p:nvPr/>
        </p:nvCxnSpPr>
        <p:spPr>
          <a:xfrm>
            <a:off x="3507971" y="1587869"/>
            <a:ext cx="1476895" cy="1220210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: angular 23">
            <a:extLst>
              <a:ext uri="{FF2B5EF4-FFF2-40B4-BE49-F238E27FC236}">
                <a16:creationId xmlns:a16="http://schemas.microsoft.com/office/drawing/2014/main" id="{7DCCAEDE-0EB3-4D4A-8A75-9A9DF4ECE1C0}"/>
              </a:ext>
            </a:extLst>
          </p:cNvPr>
          <p:cNvCxnSpPr>
            <a:stCxn id="14" idx="2"/>
            <a:endCxn id="10" idx="1"/>
          </p:cNvCxnSpPr>
          <p:nvPr/>
        </p:nvCxnSpPr>
        <p:spPr>
          <a:xfrm rot="16200000" flipH="1">
            <a:off x="7643811" y="4230137"/>
            <a:ext cx="647331" cy="147689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áfico 30" descr="Lápiz">
            <a:extLst>
              <a:ext uri="{FF2B5EF4-FFF2-40B4-BE49-F238E27FC236}">
                <a16:creationId xmlns:a16="http://schemas.microsoft.com/office/drawing/2014/main" id="{AF294C2C-65F0-47AA-B6FD-5FB1693DD8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62902" y="965662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46C71014-ACE0-4526-933D-22FB4188D151}"/>
              </a:ext>
            </a:extLst>
          </p:cNvPr>
          <p:cNvSpPr txBox="1"/>
          <p:nvPr/>
        </p:nvSpPr>
        <p:spPr>
          <a:xfrm>
            <a:off x="8296101" y="433707"/>
            <a:ext cx="30258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Time capsule</a:t>
            </a:r>
          </a:p>
        </p:txBody>
      </p:sp>
      <p:sp>
        <p:nvSpPr>
          <p:cNvPr id="34" name="Marcador de número de diapositiva 33">
            <a:extLst>
              <a:ext uri="{FF2B5EF4-FFF2-40B4-BE49-F238E27FC236}">
                <a16:creationId xmlns:a16="http://schemas.microsoft.com/office/drawing/2014/main" id="{7FF43684-2D20-4EC2-8C48-C7E094866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8728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1</a:t>
            </a:r>
            <a:br>
              <a:rPr lang="es-ES" sz="9600" dirty="0"/>
            </a:br>
            <a:r>
              <a:rPr lang="es-ES" sz="9600" dirty="0"/>
              <a:t>RESULTS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was</a:t>
            </a:r>
            <a:r>
              <a:rPr lang="es-ES" sz="4800" dirty="0"/>
              <a:t> </a:t>
            </a:r>
            <a:r>
              <a:rPr lang="es-ES" sz="4800" dirty="0" err="1"/>
              <a:t>produced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20349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58591E3-5790-4AF6-BD4F-EADD373C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41</a:t>
            </a:fld>
            <a:endParaRPr lang="es-ES"/>
          </a:p>
        </p:txBody>
      </p:sp>
      <p:pic>
        <p:nvPicPr>
          <p:cNvPr id="3" name="Imagen 2" descr="C:\Users\Pablo\AppData\Local\Microsoft\Windows\INetCache\Content.MSO\32A5E301.tmp">
            <a:extLst>
              <a:ext uri="{FF2B5EF4-FFF2-40B4-BE49-F238E27FC236}">
                <a16:creationId xmlns:a16="http://schemas.microsoft.com/office/drawing/2014/main" id="{3014E43D-9C95-4B4E-B24F-03686F055416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4" t="16369" r="38590" b="13098"/>
          <a:stretch/>
        </p:blipFill>
        <p:spPr bwMode="auto">
          <a:xfrm rot="5400000">
            <a:off x="3635431" y="-1409462"/>
            <a:ext cx="4921136" cy="967692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B125D62-D991-473C-B7FA-CB39F11519A3}"/>
              </a:ext>
            </a:extLst>
          </p:cNvPr>
          <p:cNvSpPr txBox="1"/>
          <p:nvPr/>
        </p:nvSpPr>
        <p:spPr>
          <a:xfrm>
            <a:off x="1903614" y="-124756"/>
            <a:ext cx="83847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Conceptual </a:t>
            </a:r>
            <a:r>
              <a:rPr lang="es-ES" sz="6000" dirty="0" err="1"/>
              <a:t>model</a:t>
            </a:r>
            <a:endParaRPr lang="es-ES" sz="6000" dirty="0"/>
          </a:p>
        </p:txBody>
      </p:sp>
    </p:spTree>
    <p:extLst>
      <p:ext uri="{BB962C8B-B14F-4D97-AF65-F5344CB8AC3E}">
        <p14:creationId xmlns:p14="http://schemas.microsoft.com/office/powerpoint/2010/main" val="33519867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58591E3-5790-4AF6-BD4F-EADD373C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42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B125D62-D991-473C-B7FA-CB39F11519A3}"/>
              </a:ext>
            </a:extLst>
          </p:cNvPr>
          <p:cNvSpPr txBox="1"/>
          <p:nvPr/>
        </p:nvSpPr>
        <p:spPr>
          <a:xfrm>
            <a:off x="1903614" y="-124756"/>
            <a:ext cx="83847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UML </a:t>
            </a:r>
            <a:r>
              <a:rPr lang="es-ES" sz="6000" dirty="0" err="1"/>
              <a:t>diagram</a:t>
            </a:r>
            <a:endParaRPr lang="es-ES" sz="6000" dirty="0"/>
          </a:p>
        </p:txBody>
      </p:sp>
      <p:pic>
        <p:nvPicPr>
          <p:cNvPr id="5" name="Imagen 4" descr="https://raw.githubusercontent.com/pabreblob/capsulefy/master/Week%206/UML.jpg">
            <a:extLst>
              <a:ext uri="{FF2B5EF4-FFF2-40B4-BE49-F238E27FC236}">
                <a16:creationId xmlns:a16="http://schemas.microsoft.com/office/drawing/2014/main" id="{D8E7F1DB-86D7-46AF-B212-96000BBC8C62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9" t="4631" r="1261" b="10602"/>
          <a:stretch/>
        </p:blipFill>
        <p:spPr bwMode="auto">
          <a:xfrm>
            <a:off x="495388" y="890907"/>
            <a:ext cx="11201221" cy="49543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87308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BCE2E87-0875-47D6-BC57-577F87C0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43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9BCA846-74D7-4C86-8ABA-5B16F6DE850D}"/>
              </a:ext>
            </a:extLst>
          </p:cNvPr>
          <p:cNvSpPr txBox="1"/>
          <p:nvPr/>
        </p:nvSpPr>
        <p:spPr>
          <a:xfrm>
            <a:off x="368530" y="134366"/>
            <a:ext cx="11454938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/>
              <a:t>Documentation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Sprint 1 </a:t>
            </a:r>
            <a:r>
              <a:rPr lang="es-ES" sz="4400" dirty="0" err="1"/>
              <a:t>documentation</a:t>
            </a:r>
            <a:endParaRPr lang="es-E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 err="1"/>
              <a:t>Piloting</a:t>
            </a:r>
            <a:r>
              <a:rPr lang="es-ES" sz="4400" dirty="0"/>
              <a:t> plan</a:t>
            </a:r>
          </a:p>
          <a:p>
            <a:endParaRPr lang="es-ES" sz="4400" dirty="0"/>
          </a:p>
          <a:p>
            <a:r>
              <a:rPr lang="es-ES" sz="5400" dirty="0" err="1"/>
              <a:t>Development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Frozen app: https://capsulefy02.herokuapp.com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GitHub release: https://github.com/pabreblob/capsulefy/releases</a:t>
            </a:r>
            <a:endParaRPr lang="es-ES" sz="4400" dirty="0"/>
          </a:p>
        </p:txBody>
      </p:sp>
      <p:pic>
        <p:nvPicPr>
          <p:cNvPr id="5" name="Gráfico 4" descr="Internet">
            <a:extLst>
              <a:ext uri="{FF2B5EF4-FFF2-40B4-BE49-F238E27FC236}">
                <a16:creationId xmlns:a16="http://schemas.microsoft.com/office/drawing/2014/main" id="{C26BFBCF-AB76-4F72-AF18-548DCF75D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5889" y="1993224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Documento">
            <a:extLst>
              <a:ext uri="{FF2B5EF4-FFF2-40B4-BE49-F238E27FC236}">
                <a16:creationId xmlns:a16="http://schemas.microsoft.com/office/drawing/2014/main" id="{CF3D4CFE-46E2-474A-BF0A-5B136CF03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76480" y="269719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88967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44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238659"/>
              </p:ext>
            </p:extLst>
          </p:nvPr>
        </p:nvGraphicFramePr>
        <p:xfrm>
          <a:off x="1355896" y="129663"/>
          <a:ext cx="9480206" cy="576072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4824681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655525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Project </a:t>
                      </a:r>
                      <a:r>
                        <a:rPr lang="es-ES" sz="3600" dirty="0" err="1"/>
                        <a:t>duration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7 </a:t>
                      </a:r>
                      <a:r>
                        <a:rPr lang="es-ES" sz="3600" dirty="0" err="1"/>
                        <a:t>weeks</a:t>
                      </a:r>
                      <a:r>
                        <a:rPr lang="es-ES" sz="3600" dirty="0"/>
                        <a:t> (2 </a:t>
                      </a:r>
                      <a:r>
                        <a:rPr lang="es-ES" sz="3600" dirty="0" err="1"/>
                        <a:t>development</a:t>
                      </a:r>
                      <a:r>
                        <a:rPr lang="es-ES" sz="3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20.80 €/</a:t>
                      </a:r>
                      <a:r>
                        <a:rPr lang="es-ES" sz="3600" dirty="0" err="1"/>
                        <a:t>hour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Hours</a:t>
                      </a:r>
                      <a:r>
                        <a:rPr lang="es-ES" sz="3600" dirty="0"/>
                        <a:t> per </a:t>
                      </a:r>
                      <a:r>
                        <a:rPr lang="es-ES" sz="3600" dirty="0" err="1"/>
                        <a:t>month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 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6989 €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88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Amortization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60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Equipment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134.16 €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Hosting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Advertising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7123.16 €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69673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DEMO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does</a:t>
            </a:r>
            <a:r>
              <a:rPr lang="es-ES" sz="4800" dirty="0"/>
              <a:t>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system</a:t>
            </a:r>
            <a:r>
              <a:rPr lang="es-ES" sz="4800" dirty="0"/>
              <a:t> look </a:t>
            </a:r>
            <a:r>
              <a:rPr lang="es-ES" sz="4800" dirty="0" err="1"/>
              <a:t>like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92295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46</a:t>
            </a:fld>
            <a:endParaRPr lang="es-ES" dirty="0"/>
          </a:p>
        </p:txBody>
      </p:sp>
      <p:pic>
        <p:nvPicPr>
          <p:cNvPr id="3" name="list search and display">
            <a:hlinkClick r:id="" action="ppaction://media"/>
            <a:extLst>
              <a:ext uri="{FF2B5EF4-FFF2-40B4-BE49-F238E27FC236}">
                <a16:creationId xmlns:a16="http://schemas.microsoft.com/office/drawing/2014/main" id="{95EF904C-691A-4BDA-A887-E9ED427426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No </a:t>
            </a:r>
            <a:r>
              <a:rPr lang="es-ES" sz="4000" dirty="0" err="1"/>
              <a:t>logged</a:t>
            </a:r>
            <a:r>
              <a:rPr lang="es-ES" sz="4000" dirty="0"/>
              <a:t>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List</a:t>
            </a:r>
            <a:r>
              <a:rPr lang="es-ES" sz="4000" dirty="0"/>
              <a:t>, </a:t>
            </a:r>
            <a:r>
              <a:rPr lang="es-ES" sz="4000" dirty="0" err="1"/>
              <a:t>search</a:t>
            </a:r>
            <a:r>
              <a:rPr lang="es-ES" sz="4000" dirty="0"/>
              <a:t> and display capsules</a:t>
            </a:r>
          </a:p>
        </p:txBody>
      </p:sp>
    </p:spTree>
    <p:extLst>
      <p:ext uri="{BB962C8B-B14F-4D97-AF65-F5344CB8AC3E}">
        <p14:creationId xmlns:p14="http://schemas.microsoft.com/office/powerpoint/2010/main" val="311172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47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Create</a:t>
            </a:r>
            <a:r>
              <a:rPr lang="es-ES" sz="4000" dirty="0"/>
              <a:t> premium capsule</a:t>
            </a:r>
          </a:p>
        </p:txBody>
      </p:sp>
      <p:pic>
        <p:nvPicPr>
          <p:cNvPr id="5" name="create modular capsules">
            <a:hlinkClick r:id="" action="ppaction://media"/>
            <a:extLst>
              <a:ext uri="{FF2B5EF4-FFF2-40B4-BE49-F238E27FC236}">
                <a16:creationId xmlns:a16="http://schemas.microsoft.com/office/drawing/2014/main" id="{93692166-8207-4EFE-BAF1-1B5D8314F6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2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4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48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Create</a:t>
            </a:r>
            <a:r>
              <a:rPr lang="es-ES" sz="4000" dirty="0"/>
              <a:t> premium capsule</a:t>
            </a:r>
          </a:p>
        </p:txBody>
      </p:sp>
      <p:pic>
        <p:nvPicPr>
          <p:cNvPr id="3" name="create and delete module">
            <a:hlinkClick r:id="" action="ppaction://media"/>
            <a:extLst>
              <a:ext uri="{FF2B5EF4-FFF2-40B4-BE49-F238E27FC236}">
                <a16:creationId xmlns:a16="http://schemas.microsoft.com/office/drawing/2014/main" id="{25D5367C-57C2-4840-BC5D-626B0AC13C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4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2</a:t>
            </a:r>
            <a:br>
              <a:rPr lang="es-ES" sz="9600" dirty="0"/>
            </a:br>
            <a:r>
              <a:rPr lang="es-ES" sz="9600" dirty="0"/>
              <a:t>WEEK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1st – April 7hth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0948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CDEA8CA-7D48-4F39-997B-F788456F9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</a:t>
            </a:fld>
            <a:endParaRPr lang="es-ES"/>
          </a:p>
        </p:txBody>
      </p:sp>
      <p:pic>
        <p:nvPicPr>
          <p:cNvPr id="11" name="Gráfico 10" descr="Cara neutra sin relleno">
            <a:extLst>
              <a:ext uri="{FF2B5EF4-FFF2-40B4-BE49-F238E27FC236}">
                <a16:creationId xmlns:a16="http://schemas.microsoft.com/office/drawing/2014/main" id="{DBFCAAF3-4B2A-4A9A-819B-1E442DF0A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66525" y="1776845"/>
            <a:ext cx="3160221" cy="3160221"/>
          </a:xfrm>
          <a:custGeom>
            <a:avLst/>
            <a:gdLst>
              <a:gd name="connsiteX0" fmla="*/ 684418 w 2542309"/>
              <a:gd name="connsiteY0" fmla="*/ 761952 h 2542309"/>
              <a:gd name="connsiteX1" fmla="*/ 568038 w 2542309"/>
              <a:gd name="connsiteY1" fmla="*/ 878332 h 2542309"/>
              <a:gd name="connsiteX2" fmla="*/ 568038 w 2542309"/>
              <a:gd name="connsiteY2" fmla="*/ 1343841 h 2542309"/>
              <a:gd name="connsiteX3" fmla="*/ 684418 w 2542309"/>
              <a:gd name="connsiteY3" fmla="*/ 1460221 h 2542309"/>
              <a:gd name="connsiteX4" fmla="*/ 1831571 w 2542309"/>
              <a:gd name="connsiteY4" fmla="*/ 1460221 h 2542309"/>
              <a:gd name="connsiteX5" fmla="*/ 1947951 w 2542309"/>
              <a:gd name="connsiteY5" fmla="*/ 1343841 h 2542309"/>
              <a:gd name="connsiteX6" fmla="*/ 1947951 w 2542309"/>
              <a:gd name="connsiteY6" fmla="*/ 878332 h 2542309"/>
              <a:gd name="connsiteX7" fmla="*/ 1831571 w 2542309"/>
              <a:gd name="connsiteY7" fmla="*/ 761952 h 2542309"/>
              <a:gd name="connsiteX8" fmla="*/ 0 w 2542309"/>
              <a:gd name="connsiteY8" fmla="*/ 0 h 2542309"/>
              <a:gd name="connsiteX9" fmla="*/ 2542309 w 2542309"/>
              <a:gd name="connsiteY9" fmla="*/ 0 h 2542309"/>
              <a:gd name="connsiteX10" fmla="*/ 2542309 w 2542309"/>
              <a:gd name="connsiteY10" fmla="*/ 2542309 h 2542309"/>
              <a:gd name="connsiteX11" fmla="*/ 0 w 2542309"/>
              <a:gd name="connsiteY11" fmla="*/ 2542309 h 2542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42309" h="2542309">
                <a:moveTo>
                  <a:pt x="684418" y="761952"/>
                </a:moveTo>
                <a:cubicBezTo>
                  <a:pt x="620143" y="761952"/>
                  <a:pt x="568038" y="814057"/>
                  <a:pt x="568038" y="878332"/>
                </a:cubicBezTo>
                <a:lnTo>
                  <a:pt x="568038" y="1343841"/>
                </a:lnTo>
                <a:cubicBezTo>
                  <a:pt x="568038" y="1408116"/>
                  <a:pt x="620143" y="1460221"/>
                  <a:pt x="684418" y="1460221"/>
                </a:cubicBezTo>
                <a:lnTo>
                  <a:pt x="1831571" y="1460221"/>
                </a:lnTo>
                <a:cubicBezTo>
                  <a:pt x="1895846" y="1460221"/>
                  <a:pt x="1947951" y="1408116"/>
                  <a:pt x="1947951" y="1343841"/>
                </a:cubicBezTo>
                <a:lnTo>
                  <a:pt x="1947951" y="878332"/>
                </a:lnTo>
                <a:cubicBezTo>
                  <a:pt x="1947951" y="814057"/>
                  <a:pt x="1895846" y="761952"/>
                  <a:pt x="1831571" y="761952"/>
                </a:cubicBezTo>
                <a:close/>
                <a:moveTo>
                  <a:pt x="0" y="0"/>
                </a:moveTo>
                <a:lnTo>
                  <a:pt x="2542309" y="0"/>
                </a:lnTo>
                <a:lnTo>
                  <a:pt x="2542309" y="2542309"/>
                </a:lnTo>
                <a:lnTo>
                  <a:pt x="0" y="2542309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Cerrar">
            <a:extLst>
              <a:ext uri="{FF2B5EF4-FFF2-40B4-BE49-F238E27FC236}">
                <a16:creationId xmlns:a16="http://schemas.microsoft.com/office/drawing/2014/main" id="{A8AB5BD4-2137-41EF-B7F2-5072C6B65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4348" y="2668755"/>
            <a:ext cx="832287" cy="8322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Internet">
            <a:extLst>
              <a:ext uri="{FF2B5EF4-FFF2-40B4-BE49-F238E27FC236}">
                <a16:creationId xmlns:a16="http://schemas.microsoft.com/office/drawing/2014/main" id="{E586D375-095F-4DAD-8A2B-8431F13C4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65256" y="1771353"/>
            <a:ext cx="3160220" cy="31602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6607747D-E415-4A65-B4F9-D8B7F431B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4416" y="2668755"/>
            <a:ext cx="832287" cy="8322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Diagrama de flujo: terminador 15">
            <a:extLst>
              <a:ext uri="{FF2B5EF4-FFF2-40B4-BE49-F238E27FC236}">
                <a16:creationId xmlns:a16="http://schemas.microsoft.com/office/drawing/2014/main" id="{5238A82B-016F-4D66-BD83-D950E9DE80ED}"/>
              </a:ext>
            </a:extLst>
          </p:cNvPr>
          <p:cNvSpPr/>
          <p:nvPr/>
        </p:nvSpPr>
        <p:spPr>
          <a:xfrm>
            <a:off x="4777046" y="2757795"/>
            <a:ext cx="2637905" cy="1187336"/>
          </a:xfrm>
          <a:prstGeom prst="flowChartTerminator">
            <a:avLst/>
          </a:prstGeom>
          <a:solidFill>
            <a:schemeClr val="tx1"/>
          </a:solidFill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0A53F188-26B2-4196-8D71-38FDE1EB0278}"/>
              </a:ext>
            </a:extLst>
          </p:cNvPr>
          <p:cNvSpPr/>
          <p:nvPr/>
        </p:nvSpPr>
        <p:spPr>
          <a:xfrm>
            <a:off x="6267797" y="2839859"/>
            <a:ext cx="1027266" cy="1027266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B193913-0DC9-4615-AE46-BF8818979DBA}"/>
              </a:ext>
            </a:extLst>
          </p:cNvPr>
          <p:cNvSpPr txBox="1"/>
          <p:nvPr/>
        </p:nvSpPr>
        <p:spPr>
          <a:xfrm>
            <a:off x="6309548" y="3028297"/>
            <a:ext cx="985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2"/>
                </a:solidFill>
              </a:rPr>
              <a:t>ON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C000702-0503-4E68-A105-45425AF99DB2}"/>
              </a:ext>
            </a:extLst>
          </p:cNvPr>
          <p:cNvSpPr txBox="1"/>
          <p:nvPr/>
        </p:nvSpPr>
        <p:spPr>
          <a:xfrm>
            <a:off x="2951016" y="632566"/>
            <a:ext cx="6289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 err="1"/>
              <a:t>Deadman</a:t>
            </a:r>
            <a:r>
              <a:rPr lang="es-ES" sz="7200" dirty="0"/>
              <a:t> </a:t>
            </a:r>
            <a:r>
              <a:rPr lang="es-ES" sz="7200" dirty="0" err="1"/>
              <a:t>switch</a:t>
            </a:r>
            <a:endParaRPr lang="es-ES" sz="72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B52B3DB9-518B-41E0-9B33-1BDD0C58B004}"/>
              </a:ext>
            </a:extLst>
          </p:cNvPr>
          <p:cNvCxnSpPr/>
          <p:nvPr/>
        </p:nvCxnSpPr>
        <p:spPr>
          <a:xfrm>
            <a:off x="3884814" y="3351462"/>
            <a:ext cx="6483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DBD4AEE8-C7F0-455B-BA42-7566DA403D63}"/>
              </a:ext>
            </a:extLst>
          </p:cNvPr>
          <p:cNvCxnSpPr/>
          <p:nvPr/>
        </p:nvCxnSpPr>
        <p:spPr>
          <a:xfrm>
            <a:off x="7683730" y="3314102"/>
            <a:ext cx="6483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2319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50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395704"/>
              </p:ext>
            </p:extLst>
          </p:nvPr>
        </p:nvGraphicFramePr>
        <p:xfrm>
          <a:off x="745616" y="469246"/>
          <a:ext cx="11257963" cy="500536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302980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3070168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224741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241368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41870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Task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Assignees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Start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End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Est</a:t>
                      </a:r>
                      <a:r>
                        <a:rPr lang="es-ES" sz="2800" dirty="0"/>
                        <a:t>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Initial</a:t>
                      </a:r>
                      <a:r>
                        <a:rPr lang="es-ES" sz="28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All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Apr</a:t>
                      </a:r>
                      <a:r>
                        <a:rPr lang="es-ES" sz="28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Apr</a:t>
                      </a:r>
                      <a:r>
                        <a:rPr lang="es-ES" sz="28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Local </a:t>
                      </a:r>
                      <a:r>
                        <a:rPr lang="es-ES" sz="2800" dirty="0" err="1"/>
                        <a:t>settings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Apr</a:t>
                      </a:r>
                      <a:r>
                        <a:rPr lang="es-ES" sz="28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Apr</a:t>
                      </a:r>
                      <a:r>
                        <a:rPr lang="es-ES" sz="28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User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registration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Apr</a:t>
                      </a:r>
                      <a:r>
                        <a:rPr lang="es-ES" sz="28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Apr</a:t>
                      </a:r>
                      <a:r>
                        <a:rPr lang="es-ES" sz="28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Remove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expired</a:t>
                      </a:r>
                      <a:r>
                        <a:rPr lang="es-ES" sz="28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Apr</a:t>
                      </a:r>
                      <a:r>
                        <a:rPr lang="es-ES" sz="28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Apr</a:t>
                      </a:r>
                      <a:r>
                        <a:rPr lang="es-ES" sz="28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Twitter </a:t>
                      </a:r>
                      <a:r>
                        <a:rPr lang="es-ES" sz="2800" dirty="0" err="1"/>
                        <a:t>integration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Apr</a:t>
                      </a:r>
                      <a:r>
                        <a:rPr lang="es-ES" sz="28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Apr</a:t>
                      </a:r>
                      <a:r>
                        <a:rPr lang="es-ES" sz="28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Research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payment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options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Apr</a:t>
                      </a:r>
                      <a:r>
                        <a:rPr lang="es-ES" sz="28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Apr</a:t>
                      </a:r>
                      <a:r>
                        <a:rPr lang="es-ES" sz="28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Fix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pagination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issues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Apr</a:t>
                      </a:r>
                      <a:r>
                        <a:rPr lang="es-ES" sz="28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Apr</a:t>
                      </a:r>
                      <a:r>
                        <a:rPr lang="es-ES" sz="28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DM </a:t>
                      </a:r>
                      <a:r>
                        <a:rPr lang="es-ES" sz="2800" dirty="0" err="1"/>
                        <a:t>switch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notifications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Apr</a:t>
                      </a:r>
                      <a:r>
                        <a:rPr lang="es-ES" sz="28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Apr</a:t>
                      </a:r>
                      <a:r>
                        <a:rPr lang="es-ES" sz="28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27757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2687118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51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793304"/>
              </p:ext>
            </p:extLst>
          </p:nvPr>
        </p:nvGraphicFramePr>
        <p:xfrm>
          <a:off x="745616" y="833139"/>
          <a:ext cx="11257963" cy="4467803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302980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3070168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224741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241368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41870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Task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Assignees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Start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End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Est</a:t>
                      </a:r>
                      <a:r>
                        <a:rPr lang="es-ES" sz="2800" dirty="0"/>
                        <a:t>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User</a:t>
                      </a:r>
                      <a:r>
                        <a:rPr lang="es-ES" sz="2800" dirty="0"/>
                        <a:t>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Apr</a:t>
                      </a:r>
                      <a:r>
                        <a:rPr lang="es-ES" sz="28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Apr</a:t>
                      </a:r>
                      <a:r>
                        <a:rPr lang="es-ES" sz="28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Ban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users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Apr</a:t>
                      </a:r>
                      <a:r>
                        <a:rPr lang="es-ES" sz="28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Apr</a:t>
                      </a:r>
                      <a:r>
                        <a:rPr lang="es-ES" sz="2800" dirty="0"/>
                        <a:t>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Automation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improvements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Apr</a:t>
                      </a:r>
                      <a:r>
                        <a:rPr lang="es-ES" sz="28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Apr</a:t>
                      </a:r>
                      <a:r>
                        <a:rPr lang="es-ES" sz="28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Basic </a:t>
                      </a:r>
                      <a:r>
                        <a:rPr lang="es-ES" sz="2800" dirty="0" err="1"/>
                        <a:t>payment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Apr</a:t>
                      </a:r>
                      <a:r>
                        <a:rPr lang="es-ES" sz="2800" dirty="0"/>
                        <a:t>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Apr</a:t>
                      </a:r>
                      <a:r>
                        <a:rPr lang="es-ES" sz="28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Presentation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Apr</a:t>
                      </a:r>
                      <a:r>
                        <a:rPr lang="es-ES" sz="2800" dirty="0"/>
                        <a:t>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Apr</a:t>
                      </a:r>
                      <a:r>
                        <a:rPr lang="es-ES" sz="2800" dirty="0"/>
                        <a:t>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Pilot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users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feedback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Apr</a:t>
                      </a:r>
                      <a:r>
                        <a:rPr lang="es-ES" sz="2800" dirty="0"/>
                        <a:t>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Apr</a:t>
                      </a:r>
                      <a:r>
                        <a:rPr lang="es-ES" sz="2800" dirty="0"/>
                        <a:t>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Rehearsal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Apr</a:t>
                      </a:r>
                      <a:r>
                        <a:rPr lang="es-ES" sz="28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Apr</a:t>
                      </a:r>
                      <a:r>
                        <a:rPr lang="es-ES" sz="28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562792"/>
            <a:ext cx="645622" cy="373814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1522187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2</a:t>
            </a:r>
            <a:br>
              <a:rPr lang="es-ES" sz="9600" dirty="0"/>
            </a:br>
            <a:r>
              <a:rPr lang="es-ES" sz="9600" dirty="0"/>
              <a:t>WEEK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8th – April 12th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52402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53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061354"/>
              </p:ext>
            </p:extLst>
          </p:nvPr>
        </p:nvGraphicFramePr>
        <p:xfrm>
          <a:off x="745616" y="469246"/>
          <a:ext cx="11257963" cy="500536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302980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3070168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224741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241368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41870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Task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Assignees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Start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End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Est</a:t>
                      </a:r>
                      <a:r>
                        <a:rPr lang="es-ES" sz="2800" dirty="0"/>
                        <a:t>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Feedback</a:t>
                      </a:r>
                      <a:r>
                        <a:rPr lang="es-ES" sz="28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All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Apr</a:t>
                      </a:r>
                      <a:r>
                        <a:rPr lang="es-ES" sz="28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Apr</a:t>
                      </a:r>
                      <a:r>
                        <a:rPr lang="es-ES" sz="28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User</a:t>
                      </a:r>
                      <a:r>
                        <a:rPr lang="es-ES" sz="2800" dirty="0"/>
                        <a:t>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Apr</a:t>
                      </a:r>
                      <a:r>
                        <a:rPr lang="es-ES" sz="2800" dirty="0"/>
                        <a:t>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Apr</a:t>
                      </a:r>
                      <a:r>
                        <a:rPr lang="es-ES" sz="28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Facebook </a:t>
                      </a:r>
                      <a:r>
                        <a:rPr lang="es-ES" sz="2800" dirty="0" err="1"/>
                        <a:t>integration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Apr</a:t>
                      </a:r>
                      <a:r>
                        <a:rPr lang="es-ES" sz="2800" dirty="0"/>
                        <a:t>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Apr</a:t>
                      </a:r>
                      <a:r>
                        <a:rPr lang="es-ES" sz="28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Premium </a:t>
                      </a:r>
                      <a:r>
                        <a:rPr lang="es-ES" sz="2800" dirty="0" err="1"/>
                        <a:t>payments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Apr</a:t>
                      </a:r>
                      <a:r>
                        <a:rPr lang="es-ES" sz="2800" dirty="0"/>
                        <a:t>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Apr</a:t>
                      </a:r>
                      <a:r>
                        <a:rPr lang="es-ES" sz="28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Admin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dashboard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Apr</a:t>
                      </a:r>
                      <a:r>
                        <a:rPr lang="es-ES" sz="2800" dirty="0"/>
                        <a:t>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Apr</a:t>
                      </a:r>
                      <a:r>
                        <a:rPr lang="es-ES" sz="28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Jmeter</a:t>
                      </a:r>
                      <a:r>
                        <a:rPr lang="es-ES" sz="2800" dirty="0"/>
                        <a:t> performance </a:t>
                      </a:r>
                      <a:r>
                        <a:rPr lang="es-ES" sz="2800" dirty="0" err="1"/>
                        <a:t>tests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Apr</a:t>
                      </a:r>
                      <a:r>
                        <a:rPr lang="es-ES" sz="2800" dirty="0"/>
                        <a:t>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Apr</a:t>
                      </a:r>
                      <a:r>
                        <a:rPr lang="es-ES" sz="28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SonarCloud</a:t>
                      </a:r>
                      <a:r>
                        <a:rPr lang="es-ES" sz="2800" dirty="0"/>
                        <a:t> set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Apr</a:t>
                      </a:r>
                      <a:r>
                        <a:rPr lang="es-ES" sz="28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Apr</a:t>
                      </a:r>
                      <a:r>
                        <a:rPr lang="es-ES" sz="28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Edit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notification</a:t>
                      </a:r>
                      <a:r>
                        <a:rPr lang="es-ES" sz="2800" dirty="0"/>
                        <a:t> 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Apr</a:t>
                      </a:r>
                      <a:r>
                        <a:rPr lang="es-ES" sz="28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Apr</a:t>
                      </a:r>
                      <a:r>
                        <a:rPr lang="es-ES" sz="28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27757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9531062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54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930629"/>
              </p:ext>
            </p:extLst>
          </p:nvPr>
        </p:nvGraphicFramePr>
        <p:xfrm>
          <a:off x="745616" y="1612246"/>
          <a:ext cx="11257963" cy="271936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302980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3070168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224741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241368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41870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Task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Assignees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Start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End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Est</a:t>
                      </a:r>
                      <a:r>
                        <a:rPr lang="es-ES" sz="2800" dirty="0"/>
                        <a:t>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Sprint </a:t>
                      </a:r>
                      <a:r>
                        <a:rPr lang="es-ES" sz="2800" dirty="0" err="1"/>
                        <a:t>review</a:t>
                      </a:r>
                      <a:endParaRPr lang="es-ES" sz="2800" dirty="0"/>
                    </a:p>
                    <a:p>
                      <a:pPr algn="ctr"/>
                      <a:r>
                        <a:rPr lang="es-ES" sz="2800" dirty="0"/>
                        <a:t>Sprint 3 </a:t>
                      </a:r>
                      <a:r>
                        <a:rPr lang="es-ES" sz="2800" dirty="0" err="1"/>
                        <a:t>planification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All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Apr</a:t>
                      </a:r>
                      <a:r>
                        <a:rPr lang="es-ES" sz="28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Apr</a:t>
                      </a:r>
                      <a:r>
                        <a:rPr lang="es-ES" sz="28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Presentation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Apr</a:t>
                      </a:r>
                      <a:r>
                        <a:rPr lang="es-ES" sz="28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Apr</a:t>
                      </a:r>
                      <a:r>
                        <a:rPr lang="es-ES" sz="28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Deliverable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Apr</a:t>
                      </a:r>
                      <a:r>
                        <a:rPr lang="es-ES" sz="2800" dirty="0"/>
                        <a:t>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Apr</a:t>
                      </a:r>
                      <a:r>
                        <a:rPr lang="es-ES" sz="28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2349731"/>
            <a:ext cx="645622" cy="1981876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4787094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77" y="1122363"/>
            <a:ext cx="1022504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PILOTING PLAN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will</a:t>
            </a:r>
            <a:r>
              <a:rPr lang="es-ES" sz="4800" dirty="0"/>
              <a:t> </a:t>
            </a:r>
            <a:r>
              <a:rPr lang="es-ES" sz="4800" dirty="0" err="1"/>
              <a:t>users</a:t>
            </a:r>
            <a:r>
              <a:rPr lang="es-ES" sz="4800" dirty="0"/>
              <a:t> test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56142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DCE3143-6AC0-4186-AE76-11FF5B96D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56</a:t>
            </a:fld>
            <a:endParaRPr lang="es-ES"/>
          </a:p>
        </p:txBody>
      </p:sp>
      <p:pic>
        <p:nvPicPr>
          <p:cNvPr id="6" name="Gráfico 5" descr="Documento">
            <a:extLst>
              <a:ext uri="{FF2B5EF4-FFF2-40B4-BE49-F238E27FC236}">
                <a16:creationId xmlns:a16="http://schemas.microsoft.com/office/drawing/2014/main" id="{2A92577C-A47F-40C2-9817-6190DB7C7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174" y="189808"/>
            <a:ext cx="2198716" cy="21987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Engranajes">
            <a:extLst>
              <a:ext uri="{FF2B5EF4-FFF2-40B4-BE49-F238E27FC236}">
                <a16:creationId xmlns:a16="http://schemas.microsoft.com/office/drawing/2014/main" id="{98A100C4-51C8-494A-9237-C8E24FBC9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49111" y="189808"/>
            <a:ext cx="2198715" cy="2198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Lista">
            <a:extLst>
              <a:ext uri="{FF2B5EF4-FFF2-40B4-BE49-F238E27FC236}">
                <a16:creationId xmlns:a16="http://schemas.microsoft.com/office/drawing/2014/main" id="{A248E113-4820-45BE-BAAE-4EB31FFEF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6642" y="189808"/>
            <a:ext cx="2198716" cy="21987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Lista de comprobación">
            <a:extLst>
              <a:ext uri="{FF2B5EF4-FFF2-40B4-BE49-F238E27FC236}">
                <a16:creationId xmlns:a16="http://schemas.microsoft.com/office/drawing/2014/main" id="{80FFCD72-8958-453A-826D-FB86CD4EF1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69856" y="3177539"/>
            <a:ext cx="2198715" cy="2198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orreo electrónico">
            <a:extLst>
              <a:ext uri="{FF2B5EF4-FFF2-40B4-BE49-F238E27FC236}">
                <a16:creationId xmlns:a16="http://schemas.microsoft.com/office/drawing/2014/main" id="{87DC034D-8CA0-47DC-98EA-DC01EAA6AC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3432" y="3177539"/>
            <a:ext cx="2198714" cy="21987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B353D37-9C0A-4B9C-8E9B-788C3B818E69}"/>
              </a:ext>
            </a:extLst>
          </p:cNvPr>
          <p:cNvSpPr txBox="1"/>
          <p:nvPr/>
        </p:nvSpPr>
        <p:spPr>
          <a:xfrm>
            <a:off x="555801" y="2388523"/>
            <a:ext cx="3175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Create</a:t>
            </a:r>
            <a:r>
              <a:rPr lang="es-ES" sz="4000" dirty="0"/>
              <a:t> manual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F63DBB0-33F9-44E9-8799-DA230114BE1C}"/>
              </a:ext>
            </a:extLst>
          </p:cNvPr>
          <p:cNvSpPr txBox="1"/>
          <p:nvPr/>
        </p:nvSpPr>
        <p:spPr>
          <a:xfrm>
            <a:off x="4360834" y="2388523"/>
            <a:ext cx="3470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Create</a:t>
            </a:r>
            <a:r>
              <a:rPr lang="es-ES" sz="4000" dirty="0"/>
              <a:t> test suite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D0A50BC-12C1-4112-B82B-D2AAFBEB31F1}"/>
              </a:ext>
            </a:extLst>
          </p:cNvPr>
          <p:cNvSpPr txBox="1"/>
          <p:nvPr/>
        </p:nvSpPr>
        <p:spPr>
          <a:xfrm>
            <a:off x="8308571" y="2388523"/>
            <a:ext cx="3479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Test </a:t>
            </a:r>
            <a:r>
              <a:rPr lang="es-ES" sz="4000" dirty="0" err="1"/>
              <a:t>the</a:t>
            </a:r>
            <a:r>
              <a:rPr lang="es-ES" sz="4000" dirty="0"/>
              <a:t> </a:t>
            </a:r>
            <a:r>
              <a:rPr lang="es-ES" sz="4000" dirty="0" err="1"/>
              <a:t>system</a:t>
            </a:r>
            <a:endParaRPr lang="es-ES" sz="40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CF9C3FE-B3E7-4C5A-825A-F5D4E0D5B4F3}"/>
              </a:ext>
            </a:extLst>
          </p:cNvPr>
          <p:cNvSpPr txBox="1"/>
          <p:nvPr/>
        </p:nvSpPr>
        <p:spPr>
          <a:xfrm>
            <a:off x="6481482" y="5380407"/>
            <a:ext cx="3175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Fill</a:t>
            </a:r>
            <a:r>
              <a:rPr lang="es-ES" sz="4000" dirty="0"/>
              <a:t> </a:t>
            </a:r>
            <a:r>
              <a:rPr lang="es-ES" sz="4000" dirty="0" err="1"/>
              <a:t>form</a:t>
            </a:r>
            <a:endParaRPr lang="es-ES" sz="40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E7478BB-1976-4224-84B3-32ECBC76C432}"/>
              </a:ext>
            </a:extLst>
          </p:cNvPr>
          <p:cNvSpPr txBox="1"/>
          <p:nvPr/>
        </p:nvSpPr>
        <p:spPr>
          <a:xfrm>
            <a:off x="2345413" y="5376253"/>
            <a:ext cx="3554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Gather</a:t>
            </a:r>
            <a:r>
              <a:rPr lang="es-ES" sz="4000" dirty="0"/>
              <a:t> </a:t>
            </a:r>
            <a:r>
              <a:rPr lang="es-ES" sz="4000" dirty="0" err="1"/>
              <a:t>feedback</a:t>
            </a:r>
            <a:endParaRPr lang="es-ES" sz="40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E5855975-2225-4436-8616-99A8003264BA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3242890" y="1289166"/>
            <a:ext cx="17537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F3D7F600-0532-46C7-8ABD-3C3263D0F24A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7195358" y="1289166"/>
            <a:ext cx="175375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18F6A4FB-F2A4-4E5E-A1D4-B583C85033E4}"/>
              </a:ext>
            </a:extLst>
          </p:cNvPr>
          <p:cNvCxnSpPr>
            <a:cxnSpLocks/>
            <a:stCxn id="12" idx="1"/>
            <a:endCxn id="14" idx="3"/>
          </p:cNvCxnSpPr>
          <p:nvPr/>
        </p:nvCxnSpPr>
        <p:spPr>
          <a:xfrm flipH="1" flipV="1">
            <a:off x="5222146" y="4276896"/>
            <a:ext cx="174771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E9213202-BEA9-4F48-A676-D4A70AD7E574}"/>
              </a:ext>
            </a:extLst>
          </p:cNvPr>
          <p:cNvCxnSpPr>
            <a:stCxn id="8" idx="3"/>
            <a:endCxn id="12" idx="3"/>
          </p:cNvCxnSpPr>
          <p:nvPr/>
        </p:nvCxnSpPr>
        <p:spPr>
          <a:xfrm flipH="1">
            <a:off x="9168571" y="1289166"/>
            <a:ext cx="1979255" cy="2987731"/>
          </a:xfrm>
          <a:prstGeom prst="bentConnector3">
            <a:avLst>
              <a:gd name="adj1" fmla="val -3479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: angular 33">
            <a:extLst>
              <a:ext uri="{FF2B5EF4-FFF2-40B4-BE49-F238E27FC236}">
                <a16:creationId xmlns:a16="http://schemas.microsoft.com/office/drawing/2014/main" id="{783DF917-DAE7-49ED-AB5D-CB1DEDF84EEC}"/>
              </a:ext>
            </a:extLst>
          </p:cNvPr>
          <p:cNvCxnSpPr>
            <a:stCxn id="14" idx="1"/>
            <a:endCxn id="6" idx="1"/>
          </p:cNvCxnSpPr>
          <p:nvPr/>
        </p:nvCxnSpPr>
        <p:spPr>
          <a:xfrm rot="10800000">
            <a:off x="1044174" y="1289166"/>
            <a:ext cx="1979258" cy="2987730"/>
          </a:xfrm>
          <a:prstGeom prst="bentConnector3">
            <a:avLst>
              <a:gd name="adj1" fmla="val 13591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2526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57</a:t>
            </a:fld>
            <a:endParaRPr lang="es-ES"/>
          </a:p>
        </p:txBody>
      </p:sp>
      <p:sp>
        <p:nvSpPr>
          <p:cNvPr id="3" name="Flecha: cheurón 2">
            <a:extLst>
              <a:ext uri="{FF2B5EF4-FFF2-40B4-BE49-F238E27FC236}">
                <a16:creationId xmlns:a16="http://schemas.microsoft.com/office/drawing/2014/main" id="{B1E5F546-B3B1-446B-80E2-AE1D409072D7}"/>
              </a:ext>
            </a:extLst>
          </p:cNvPr>
          <p:cNvSpPr/>
          <p:nvPr/>
        </p:nvSpPr>
        <p:spPr>
          <a:xfrm>
            <a:off x="290942" y="343884"/>
            <a:ext cx="11610109" cy="1180116"/>
          </a:xfrm>
          <a:prstGeom prst="chevron">
            <a:avLst/>
          </a:prstGeom>
          <a:solidFill>
            <a:schemeClr val="tx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DAB034-508B-4B9C-8EF4-399E02C23883}"/>
              </a:ext>
            </a:extLst>
          </p:cNvPr>
          <p:cNvSpPr txBox="1"/>
          <p:nvPr/>
        </p:nvSpPr>
        <p:spPr>
          <a:xfrm>
            <a:off x="4076003" y="249538"/>
            <a:ext cx="4039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Sprint 2</a:t>
            </a: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2741811" y="-726834"/>
            <a:ext cx="410095" cy="5311836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419095" y="213413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March 30 – April 6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491457" y="4977421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April 6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57967" y="1724036"/>
            <a:ext cx="972967" cy="3853550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9659" y="328047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5720" y="557758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Portátil">
            <a:extLst>
              <a:ext uri="{FF2B5EF4-FFF2-40B4-BE49-F238E27FC236}">
                <a16:creationId xmlns:a16="http://schemas.microsoft.com/office/drawing/2014/main" id="{59BDE4BE-5C3C-4EB5-A40C-EC66FA432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1322" y="327614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5795" y="559971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7145799" y="4984385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April 8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>
            <a:off x="5912469" y="1724036"/>
            <a:ext cx="1233330" cy="3860514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brir llave 41">
            <a:extLst>
              <a:ext uri="{FF2B5EF4-FFF2-40B4-BE49-F238E27FC236}">
                <a16:creationId xmlns:a16="http://schemas.microsoft.com/office/drawing/2014/main" id="{38B566F3-0104-43C2-90F6-5F1A996FE206}"/>
              </a:ext>
            </a:extLst>
          </p:cNvPr>
          <p:cNvSpPr/>
          <p:nvPr/>
        </p:nvSpPr>
        <p:spPr>
          <a:xfrm rot="16200000">
            <a:off x="8793476" y="-973445"/>
            <a:ext cx="410095" cy="5805058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5343B4C-8B3E-49F4-8032-14DEB3C08CA2}"/>
              </a:ext>
            </a:extLst>
          </p:cNvPr>
          <p:cNvSpPr txBox="1"/>
          <p:nvPr/>
        </p:nvSpPr>
        <p:spPr>
          <a:xfrm>
            <a:off x="6470759" y="2133213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Development</a:t>
            </a:r>
            <a:endParaRPr lang="es-ES" sz="3600" dirty="0"/>
          </a:p>
          <a:p>
            <a:pPr algn="ctr"/>
            <a:r>
              <a:rPr lang="es-ES" sz="3600" dirty="0"/>
              <a:t>April 8 – April 12</a:t>
            </a:r>
          </a:p>
        </p:txBody>
      </p:sp>
    </p:spTree>
    <p:extLst>
      <p:ext uri="{BB962C8B-B14F-4D97-AF65-F5344CB8AC3E}">
        <p14:creationId xmlns:p14="http://schemas.microsoft.com/office/powerpoint/2010/main" val="27960338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58</a:t>
            </a:fld>
            <a:endParaRPr lang="es-ES"/>
          </a:p>
        </p:txBody>
      </p:sp>
      <p:sp>
        <p:nvSpPr>
          <p:cNvPr id="3" name="Flecha: cheurón 2">
            <a:extLst>
              <a:ext uri="{FF2B5EF4-FFF2-40B4-BE49-F238E27FC236}">
                <a16:creationId xmlns:a16="http://schemas.microsoft.com/office/drawing/2014/main" id="{B1E5F546-B3B1-446B-80E2-AE1D409072D7}"/>
              </a:ext>
            </a:extLst>
          </p:cNvPr>
          <p:cNvSpPr/>
          <p:nvPr/>
        </p:nvSpPr>
        <p:spPr>
          <a:xfrm>
            <a:off x="5305224" y="343884"/>
            <a:ext cx="6595828" cy="1180116"/>
          </a:xfrm>
          <a:prstGeom prst="chevron">
            <a:avLst/>
          </a:prstGeom>
          <a:solidFill>
            <a:schemeClr val="tx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DAB034-508B-4B9C-8EF4-399E02C23883}"/>
              </a:ext>
            </a:extLst>
          </p:cNvPr>
          <p:cNvSpPr txBox="1"/>
          <p:nvPr/>
        </p:nvSpPr>
        <p:spPr>
          <a:xfrm>
            <a:off x="6351588" y="268916"/>
            <a:ext cx="4039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Sprint 3</a:t>
            </a: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2741811" y="-726834"/>
            <a:ext cx="410095" cy="5311836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419095" y="213413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April 12 – April 22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491457" y="4977421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April 22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57967" y="1724036"/>
            <a:ext cx="972967" cy="3853550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9659" y="328047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5720" y="557758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Portátil">
            <a:extLst>
              <a:ext uri="{FF2B5EF4-FFF2-40B4-BE49-F238E27FC236}">
                <a16:creationId xmlns:a16="http://schemas.microsoft.com/office/drawing/2014/main" id="{59BDE4BE-5C3C-4EB5-A40C-EC66FA432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1322" y="327614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5795" y="559971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7145799" y="4984385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April 22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>
            <a:off x="5912469" y="1724036"/>
            <a:ext cx="1233330" cy="3860514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brir llave 41">
            <a:extLst>
              <a:ext uri="{FF2B5EF4-FFF2-40B4-BE49-F238E27FC236}">
                <a16:creationId xmlns:a16="http://schemas.microsoft.com/office/drawing/2014/main" id="{38B566F3-0104-43C2-90F6-5F1A996FE206}"/>
              </a:ext>
            </a:extLst>
          </p:cNvPr>
          <p:cNvSpPr/>
          <p:nvPr/>
        </p:nvSpPr>
        <p:spPr>
          <a:xfrm rot="16200000">
            <a:off x="8793476" y="-973445"/>
            <a:ext cx="410095" cy="5805058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5343B4C-8B3E-49F4-8032-14DEB3C08CA2}"/>
              </a:ext>
            </a:extLst>
          </p:cNvPr>
          <p:cNvSpPr txBox="1"/>
          <p:nvPr/>
        </p:nvSpPr>
        <p:spPr>
          <a:xfrm>
            <a:off x="6470759" y="2134131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Development</a:t>
            </a:r>
            <a:endParaRPr lang="es-ES" sz="3600" dirty="0"/>
          </a:p>
          <a:p>
            <a:pPr algn="ctr"/>
            <a:r>
              <a:rPr lang="es-ES" sz="3600" dirty="0"/>
              <a:t>April 22 – May 3</a:t>
            </a:r>
          </a:p>
        </p:txBody>
      </p:sp>
      <p:sp>
        <p:nvSpPr>
          <p:cNvPr id="18" name="Flecha: cheurón 17">
            <a:extLst>
              <a:ext uri="{FF2B5EF4-FFF2-40B4-BE49-F238E27FC236}">
                <a16:creationId xmlns:a16="http://schemas.microsoft.com/office/drawing/2014/main" id="{401CCD04-9BE4-4EB6-9CA3-9E76C877EE68}"/>
              </a:ext>
            </a:extLst>
          </p:cNvPr>
          <p:cNvSpPr/>
          <p:nvPr/>
        </p:nvSpPr>
        <p:spPr>
          <a:xfrm>
            <a:off x="290941" y="346660"/>
            <a:ext cx="5439994" cy="1180116"/>
          </a:xfrm>
          <a:prstGeom prst="chevron">
            <a:avLst/>
          </a:prstGeom>
          <a:solidFill>
            <a:schemeClr val="tx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9EE5B1D-E46B-4E1E-A9B4-0FA0FD0790A4}"/>
              </a:ext>
            </a:extLst>
          </p:cNvPr>
          <p:cNvSpPr txBox="1"/>
          <p:nvPr/>
        </p:nvSpPr>
        <p:spPr>
          <a:xfrm>
            <a:off x="990945" y="426110"/>
            <a:ext cx="4039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>
                <a:solidFill>
                  <a:schemeClr val="bg2"/>
                </a:solidFill>
              </a:rPr>
              <a:t>Easter</a:t>
            </a:r>
            <a:r>
              <a:rPr lang="es-ES" sz="6000" dirty="0">
                <a:solidFill>
                  <a:schemeClr val="bg2"/>
                </a:solidFill>
              </a:rPr>
              <a:t> </a:t>
            </a:r>
            <a:r>
              <a:rPr lang="es-ES" sz="6000" dirty="0" err="1">
                <a:solidFill>
                  <a:schemeClr val="bg2"/>
                </a:solidFill>
              </a:rPr>
              <a:t>Week</a:t>
            </a:r>
            <a:endParaRPr lang="es-ES" sz="6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3483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59</a:t>
            </a:fld>
            <a:endParaRPr lang="es-ES"/>
          </a:p>
        </p:txBody>
      </p:sp>
      <p:sp>
        <p:nvSpPr>
          <p:cNvPr id="3" name="Flecha: cheurón 2">
            <a:extLst>
              <a:ext uri="{FF2B5EF4-FFF2-40B4-BE49-F238E27FC236}">
                <a16:creationId xmlns:a16="http://schemas.microsoft.com/office/drawing/2014/main" id="{B1E5F546-B3B1-446B-80E2-AE1D409072D7}"/>
              </a:ext>
            </a:extLst>
          </p:cNvPr>
          <p:cNvSpPr/>
          <p:nvPr/>
        </p:nvSpPr>
        <p:spPr>
          <a:xfrm>
            <a:off x="290942" y="343884"/>
            <a:ext cx="11610109" cy="1180116"/>
          </a:xfrm>
          <a:prstGeom prst="chevron">
            <a:avLst/>
          </a:prstGeom>
          <a:solidFill>
            <a:schemeClr val="tx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DAB034-508B-4B9C-8EF4-399E02C23883}"/>
              </a:ext>
            </a:extLst>
          </p:cNvPr>
          <p:cNvSpPr txBox="1"/>
          <p:nvPr/>
        </p:nvSpPr>
        <p:spPr>
          <a:xfrm>
            <a:off x="2478570" y="223625"/>
            <a:ext cx="7234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After </a:t>
            </a:r>
            <a:r>
              <a:rPr lang="es-ES" sz="7200" dirty="0" err="1">
                <a:solidFill>
                  <a:schemeClr val="bg2"/>
                </a:solidFill>
              </a:rPr>
              <a:t>development</a:t>
            </a:r>
            <a:endParaRPr lang="es-ES" sz="7200" dirty="0">
              <a:solidFill>
                <a:schemeClr val="bg2"/>
              </a:solidFill>
            </a:endParaRP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5545973" y="-3530996"/>
            <a:ext cx="410095" cy="10920160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197425" y="244644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May 4 – May 12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6188445" y="2480668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May 12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0454955" y="1728590"/>
            <a:ext cx="963204" cy="1352243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67987" y="354556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5246" y="311272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52751" y="513420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6932755" y="4518872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May 13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9384319" y="1716185"/>
            <a:ext cx="2203623" cy="3402852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317CD786-9BCF-4636-9110-AEDE9773EB5C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252950" y="2106116"/>
            <a:ext cx="492528" cy="940491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667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1E0D9A0-F410-4FFB-9865-6ACD54665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</a:t>
            </a:fld>
            <a:endParaRPr lang="es-ES"/>
          </a:p>
        </p:txBody>
      </p:sp>
      <p:pic>
        <p:nvPicPr>
          <p:cNvPr id="4" name="Gráfico 3" descr="Maestro">
            <a:extLst>
              <a:ext uri="{FF2B5EF4-FFF2-40B4-BE49-F238E27FC236}">
                <a16:creationId xmlns:a16="http://schemas.microsoft.com/office/drawing/2014/main" id="{9B679F38-E2ED-4E0C-8750-61912EBCC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1210" y="611355"/>
            <a:ext cx="2331348" cy="23313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Usuarios">
            <a:extLst>
              <a:ext uri="{FF2B5EF4-FFF2-40B4-BE49-F238E27FC236}">
                <a16:creationId xmlns:a16="http://schemas.microsoft.com/office/drawing/2014/main" id="{FA8C6405-5642-414E-8219-DBF175684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660" y="611354"/>
            <a:ext cx="2331349" cy="233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Señal de pulgar hacia arriba ">
            <a:extLst>
              <a:ext uri="{FF2B5EF4-FFF2-40B4-BE49-F238E27FC236}">
                <a16:creationId xmlns:a16="http://schemas.microsoft.com/office/drawing/2014/main" id="{93BE91AC-E51C-4C3D-B5E3-2F627AB1F2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77963" y="3412373"/>
            <a:ext cx="2386769" cy="23867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Tendencia al alza">
            <a:extLst>
              <a:ext uri="{FF2B5EF4-FFF2-40B4-BE49-F238E27FC236}">
                <a16:creationId xmlns:a16="http://schemas.microsoft.com/office/drawing/2014/main" id="{B0F46080-480E-4135-9D30-9664A5537C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4659" y="3467793"/>
            <a:ext cx="2331349" cy="233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0AEE542-84FE-4E9B-A895-1C37A0B5A03F}"/>
              </a:ext>
            </a:extLst>
          </p:cNvPr>
          <p:cNvSpPr txBox="1"/>
          <p:nvPr/>
        </p:nvSpPr>
        <p:spPr>
          <a:xfrm>
            <a:off x="3136669" y="1361529"/>
            <a:ext cx="279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Teamwork</a:t>
            </a:r>
            <a:endParaRPr lang="es-ES" sz="4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FE83E0A-8A12-4EDA-8A3B-2DB639A3EEE6}"/>
              </a:ext>
            </a:extLst>
          </p:cNvPr>
          <p:cNvSpPr txBox="1"/>
          <p:nvPr/>
        </p:nvSpPr>
        <p:spPr>
          <a:xfrm>
            <a:off x="9064732" y="1361529"/>
            <a:ext cx="279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Skills</a:t>
            </a:r>
            <a:endParaRPr lang="es-ES" sz="48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F74B228-D0D7-49CE-B0AE-B5228B00F035}"/>
              </a:ext>
            </a:extLst>
          </p:cNvPr>
          <p:cNvSpPr txBox="1"/>
          <p:nvPr/>
        </p:nvSpPr>
        <p:spPr>
          <a:xfrm>
            <a:off x="3136669" y="3926811"/>
            <a:ext cx="2798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Profitable</a:t>
            </a:r>
            <a:r>
              <a:rPr lang="es-ES" sz="4800" dirty="0"/>
              <a:t> </a:t>
            </a:r>
            <a:r>
              <a:rPr lang="es-ES" sz="4800" dirty="0" err="1"/>
              <a:t>work</a:t>
            </a:r>
            <a:endParaRPr lang="es-ES" sz="48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ED3D086-B9E1-406D-AC65-415F3CBE8B54}"/>
              </a:ext>
            </a:extLst>
          </p:cNvPr>
          <p:cNvSpPr txBox="1"/>
          <p:nvPr/>
        </p:nvSpPr>
        <p:spPr>
          <a:xfrm>
            <a:off x="9064732" y="3926811"/>
            <a:ext cx="2798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/>
              <a:t>Positive </a:t>
            </a:r>
            <a:r>
              <a:rPr lang="es-ES" sz="4800" dirty="0" err="1"/>
              <a:t>feedback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897088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E25AA0C-061F-467F-BA8F-62464EC98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60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19215D3-8580-41ED-A0BC-2C882510B0DB}"/>
              </a:ext>
            </a:extLst>
          </p:cNvPr>
          <p:cNvSpPr txBox="1"/>
          <p:nvPr/>
        </p:nvSpPr>
        <p:spPr>
          <a:xfrm>
            <a:off x="2388523" y="0"/>
            <a:ext cx="74149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Documentation</a:t>
            </a:r>
            <a:endParaRPr lang="es-ES" sz="8800" dirty="0"/>
          </a:p>
        </p:txBody>
      </p:sp>
      <p:pic>
        <p:nvPicPr>
          <p:cNvPr id="6" name="Gráfico 5" descr="Engranajes">
            <a:extLst>
              <a:ext uri="{FF2B5EF4-FFF2-40B4-BE49-F238E27FC236}">
                <a16:creationId xmlns:a16="http://schemas.microsoft.com/office/drawing/2014/main" id="{B08557A6-FFC3-465C-BE57-24759DE44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6795" y="1303826"/>
            <a:ext cx="1945437" cy="19454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Documento">
            <a:extLst>
              <a:ext uri="{FF2B5EF4-FFF2-40B4-BE49-F238E27FC236}">
                <a16:creationId xmlns:a16="http://schemas.microsoft.com/office/drawing/2014/main" id="{6680780C-B3E8-47F7-BC70-0C92ADCFA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9770" y="1253684"/>
            <a:ext cx="1945437" cy="19454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Lista">
            <a:extLst>
              <a:ext uri="{FF2B5EF4-FFF2-40B4-BE49-F238E27FC236}">
                <a16:creationId xmlns:a16="http://schemas.microsoft.com/office/drawing/2014/main" id="{9987ACAA-84D6-4615-BF1B-7C6EE5D9E3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13082" y="2462555"/>
            <a:ext cx="1965832" cy="19658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6F033A7-750F-4C2B-A275-7C0DEC028C73}"/>
              </a:ext>
            </a:extLst>
          </p:cNvPr>
          <p:cNvSpPr txBox="1"/>
          <p:nvPr/>
        </p:nvSpPr>
        <p:spPr>
          <a:xfrm>
            <a:off x="720436" y="3006255"/>
            <a:ext cx="33361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Manual (PDF)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A54B3C0-3903-4642-A2AB-4B142BF95D72}"/>
              </a:ext>
            </a:extLst>
          </p:cNvPr>
          <p:cNvSpPr txBox="1"/>
          <p:nvPr/>
        </p:nvSpPr>
        <p:spPr>
          <a:xfrm>
            <a:off x="8241426" y="2947018"/>
            <a:ext cx="33361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Test suite</a:t>
            </a:r>
          </a:p>
          <a:p>
            <a:pPr algn="ctr"/>
            <a:r>
              <a:rPr lang="es-ES" sz="3600" dirty="0" err="1"/>
              <a:t>All</a:t>
            </a:r>
            <a:r>
              <a:rPr lang="es-ES" sz="3600" dirty="0"/>
              <a:t> </a:t>
            </a:r>
            <a:r>
              <a:rPr lang="es-ES" sz="3600" dirty="0" err="1"/>
              <a:t>core</a:t>
            </a:r>
            <a:r>
              <a:rPr lang="es-ES" sz="3600" dirty="0"/>
              <a:t> use cases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36A972-6B77-4871-B416-80BFD2CCBBB1}"/>
              </a:ext>
            </a:extLst>
          </p:cNvPr>
          <p:cNvSpPr txBox="1"/>
          <p:nvPr/>
        </p:nvSpPr>
        <p:spPr>
          <a:xfrm>
            <a:off x="758031" y="4265268"/>
            <a:ext cx="106759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Form</a:t>
            </a:r>
            <a:endParaRPr lang="es-ES" sz="4400" dirty="0"/>
          </a:p>
          <a:p>
            <a:pPr algn="ctr"/>
            <a:r>
              <a:rPr lang="es-ES" sz="4400" dirty="0"/>
              <a:t>https://forms.gle/DWs2JPuyyd8hnbjg6</a:t>
            </a:r>
          </a:p>
        </p:txBody>
      </p:sp>
    </p:spTree>
    <p:extLst>
      <p:ext uri="{BB962C8B-B14F-4D97-AF65-F5344CB8AC3E}">
        <p14:creationId xmlns:p14="http://schemas.microsoft.com/office/powerpoint/2010/main" val="42597503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E09589F-7219-42AF-A4CC-0FB566FB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61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92A23AC-3D10-4C31-87BC-EBFFA93D082C}"/>
              </a:ext>
            </a:extLst>
          </p:cNvPr>
          <p:cNvSpPr txBox="1"/>
          <p:nvPr/>
        </p:nvSpPr>
        <p:spPr>
          <a:xfrm>
            <a:off x="4249468" y="0"/>
            <a:ext cx="36930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err="1"/>
              <a:t>Thanks</a:t>
            </a:r>
            <a:r>
              <a:rPr lang="es-ES" sz="8800" dirty="0"/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7AC78CA-70FA-4234-830F-717F18F90174}"/>
              </a:ext>
            </a:extLst>
          </p:cNvPr>
          <p:cNvSpPr txBox="1"/>
          <p:nvPr/>
        </p:nvSpPr>
        <p:spPr>
          <a:xfrm>
            <a:off x="405936" y="1413063"/>
            <a:ext cx="1138012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/>
              <a:t>Upstream</a:t>
            </a:r>
            <a:r>
              <a:rPr lang="es-ES" sz="3200" dirty="0"/>
              <a:t> </a:t>
            </a:r>
            <a:r>
              <a:rPr lang="es-ES" sz="3200" dirty="0" err="1"/>
              <a:t>release</a:t>
            </a:r>
            <a:r>
              <a:rPr lang="es-ES" sz="3200" dirty="0"/>
              <a:t>: https://capsulefy.herokuapp.com</a:t>
            </a:r>
          </a:p>
          <a:p>
            <a:r>
              <a:rPr lang="es-ES" sz="3200" dirty="0"/>
              <a:t>Sprint 1 </a:t>
            </a:r>
            <a:r>
              <a:rPr lang="es-ES" sz="3200" dirty="0" err="1"/>
              <a:t>release</a:t>
            </a:r>
            <a:r>
              <a:rPr lang="es-ES" sz="3200" dirty="0"/>
              <a:t>: https://capsulefy02.herokuapp.com</a:t>
            </a:r>
          </a:p>
          <a:p>
            <a:endParaRPr lang="es-ES" sz="3200" dirty="0"/>
          </a:p>
          <a:p>
            <a:r>
              <a:rPr lang="es-ES" sz="3200" dirty="0" err="1"/>
              <a:t>Contact</a:t>
            </a:r>
            <a:r>
              <a:rPr lang="es-ES" sz="3200" dirty="0"/>
              <a:t> email: capsulefy.communications@gmail.com</a:t>
            </a:r>
          </a:p>
          <a:p>
            <a:endParaRPr lang="es-ES" sz="3200" dirty="0"/>
          </a:p>
          <a:p>
            <a:r>
              <a:rPr lang="es-ES" sz="3200" dirty="0" err="1"/>
              <a:t>Pilot</a:t>
            </a:r>
            <a:r>
              <a:rPr lang="es-ES" sz="3200" dirty="0"/>
              <a:t> </a:t>
            </a:r>
            <a:r>
              <a:rPr lang="es-ES" sz="3200" dirty="0" err="1"/>
              <a:t>users</a:t>
            </a:r>
            <a:r>
              <a:rPr lang="es-ES" sz="3200" dirty="0"/>
              <a:t> </a:t>
            </a:r>
            <a:r>
              <a:rPr lang="es-ES" sz="3200" dirty="0" err="1"/>
              <a:t>form</a:t>
            </a:r>
            <a:r>
              <a:rPr lang="es-ES" sz="3200" dirty="0"/>
              <a:t>: https://forms.gle/DWs2JPuyyd8hnbjg6</a:t>
            </a:r>
          </a:p>
          <a:p>
            <a:endParaRPr lang="es-ES" sz="3200" dirty="0"/>
          </a:p>
          <a:p>
            <a:r>
              <a:rPr lang="es-ES" sz="3200" dirty="0"/>
              <a:t>Original mockups: https://marvelapp.com/4395g15/screen/53795517</a:t>
            </a:r>
          </a:p>
        </p:txBody>
      </p:sp>
    </p:spTree>
    <p:extLst>
      <p:ext uri="{BB962C8B-B14F-4D97-AF65-F5344CB8AC3E}">
        <p14:creationId xmlns:p14="http://schemas.microsoft.com/office/powerpoint/2010/main" val="2095977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782" y="1122363"/>
            <a:ext cx="1074043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TECHNOLOGIES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stack</a:t>
            </a:r>
            <a:r>
              <a:rPr lang="es-ES" sz="4800" dirty="0"/>
              <a:t> do </a:t>
            </a:r>
            <a:r>
              <a:rPr lang="es-ES" sz="4800" dirty="0" err="1"/>
              <a:t>we</a:t>
            </a:r>
            <a:r>
              <a:rPr lang="es-ES" sz="4800" dirty="0"/>
              <a:t> use?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6173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34BA16-2890-41C7-9256-06165D18F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EB7AEEA-46A5-4135-8634-E4B1D7E83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882" y="256453"/>
            <a:ext cx="2896754" cy="21725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A8B9340-3FED-4410-959B-9CF83913B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075" y="3984046"/>
            <a:ext cx="1037363" cy="1037363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C5FDB502-AD8D-4A38-B409-E30BE8741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2562" y="3236474"/>
            <a:ext cx="1650795" cy="170238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2E6F583-7854-43E4-B493-74E9779F5A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201" y="3300281"/>
            <a:ext cx="1546555" cy="869937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DC3C6702-C0FB-414A-8FE3-E7B29C4ECF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70289" y="3319027"/>
            <a:ext cx="1251420" cy="170238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92FBEDB-83F3-4ED5-9C00-24E58F868185}"/>
              </a:ext>
            </a:extLst>
          </p:cNvPr>
          <p:cNvSpPr txBox="1"/>
          <p:nvPr/>
        </p:nvSpPr>
        <p:spPr>
          <a:xfrm>
            <a:off x="4591280" y="2265788"/>
            <a:ext cx="2553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Web app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A6264F0-1918-4300-8FCA-02D9D00E44DB}"/>
              </a:ext>
            </a:extLst>
          </p:cNvPr>
          <p:cNvSpPr txBox="1"/>
          <p:nvPr/>
        </p:nvSpPr>
        <p:spPr>
          <a:xfrm>
            <a:off x="980979" y="4938856"/>
            <a:ext cx="2633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Users</a:t>
            </a:r>
            <a:r>
              <a:rPr lang="es-ES" sz="4800" dirty="0"/>
              <a:t> and capsules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6F1A5BA-9F80-4C10-931C-E40FA1967305}"/>
              </a:ext>
            </a:extLst>
          </p:cNvPr>
          <p:cNvSpPr txBox="1"/>
          <p:nvPr/>
        </p:nvSpPr>
        <p:spPr>
          <a:xfrm>
            <a:off x="4146764" y="4943304"/>
            <a:ext cx="3898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Media </a:t>
            </a:r>
            <a:r>
              <a:rPr lang="es-ES" sz="4800" dirty="0" err="1"/>
              <a:t>storage</a:t>
            </a:r>
            <a:endParaRPr lang="es-ES" sz="48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F59EAA9-40A1-42CF-BE36-64D87669D56D}"/>
              </a:ext>
            </a:extLst>
          </p:cNvPr>
          <p:cNvSpPr txBox="1"/>
          <p:nvPr/>
        </p:nvSpPr>
        <p:spPr>
          <a:xfrm>
            <a:off x="8365095" y="5021409"/>
            <a:ext cx="2633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Social </a:t>
            </a:r>
            <a:r>
              <a:rPr lang="es-ES" sz="4800" dirty="0" err="1"/>
              <a:t>networks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8160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2E73FBA-62A1-4B5F-BEEA-6B3797048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4F580A8-2A9D-404D-9E7C-3FB3B0D44E69}"/>
              </a:ext>
            </a:extLst>
          </p:cNvPr>
          <p:cNvSpPr txBox="1"/>
          <p:nvPr/>
        </p:nvSpPr>
        <p:spPr>
          <a:xfrm>
            <a:off x="4250573" y="0"/>
            <a:ext cx="36908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Testing</a:t>
            </a:r>
            <a:endParaRPr lang="es-ES" sz="8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240C47F-1B22-4CEC-80AE-A747FBE64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17" y="1762213"/>
            <a:ext cx="2898540" cy="2173905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9D9DA533-F730-4A52-82BD-0940AC343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8096" y="1967585"/>
            <a:ext cx="4836984" cy="163713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64E4FB8-AFEF-42D3-9015-EF342510FC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373" y="1762213"/>
            <a:ext cx="2381250" cy="204787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441318B-514F-4427-B3BC-BF92B6E86B08}"/>
              </a:ext>
            </a:extLst>
          </p:cNvPr>
          <p:cNvSpPr txBox="1"/>
          <p:nvPr/>
        </p:nvSpPr>
        <p:spPr>
          <a:xfrm>
            <a:off x="-293718" y="3936118"/>
            <a:ext cx="43614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Functional</a:t>
            </a:r>
            <a:r>
              <a:rPr lang="es-ES" sz="4800" dirty="0"/>
              <a:t> and </a:t>
            </a:r>
            <a:r>
              <a:rPr lang="es-ES" sz="4800" dirty="0" err="1"/>
              <a:t>integration</a:t>
            </a:r>
            <a:endParaRPr lang="es-ES" sz="48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0CBADB0-6692-4DBB-871C-378AB20A5027}"/>
              </a:ext>
            </a:extLst>
          </p:cNvPr>
          <p:cNvSpPr txBox="1"/>
          <p:nvPr/>
        </p:nvSpPr>
        <p:spPr>
          <a:xfrm>
            <a:off x="3995882" y="3936118"/>
            <a:ext cx="436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Performance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F48382D-EF42-49D3-B747-1C79C5F2887C}"/>
              </a:ext>
            </a:extLst>
          </p:cNvPr>
          <p:cNvSpPr txBox="1"/>
          <p:nvPr/>
        </p:nvSpPr>
        <p:spPr>
          <a:xfrm>
            <a:off x="8357293" y="3936118"/>
            <a:ext cx="436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Coverage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26598180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Damasco</Template>
  <TotalTime>618</TotalTime>
  <Words>1306</Words>
  <Application>Microsoft Office PowerPoint</Application>
  <PresentationFormat>Panorámica</PresentationFormat>
  <Paragraphs>673</Paragraphs>
  <Slides>61</Slides>
  <Notes>0</Notes>
  <HiddenSlides>0</HiddenSlides>
  <MMClips>3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61</vt:i4>
      </vt:variant>
    </vt:vector>
  </HeadingPairs>
  <TitlesOfParts>
    <vt:vector size="66" baseType="lpstr">
      <vt:lpstr>Arial</vt:lpstr>
      <vt:lpstr>Calibri</vt:lpstr>
      <vt:lpstr>Cambria Math</vt:lpstr>
      <vt:lpstr>Garamond</vt:lpstr>
      <vt:lpstr>Damask</vt:lpstr>
      <vt:lpstr>Presentación de PowerPoint</vt:lpstr>
      <vt:lpstr>Overview</vt:lpstr>
      <vt:lpstr>IDEA</vt:lpstr>
      <vt:lpstr>Presentación de PowerPoint</vt:lpstr>
      <vt:lpstr>Presentación de PowerPoint</vt:lpstr>
      <vt:lpstr>Presentación de PowerPoint</vt:lpstr>
      <vt:lpstr>TECHNOLOGIES</vt:lpstr>
      <vt:lpstr>Presentación de PowerPoint</vt:lpstr>
      <vt:lpstr>Presentación de PowerPoint</vt:lpstr>
      <vt:lpstr>Presentación de PowerPoint</vt:lpstr>
      <vt:lpstr>COMPETITORS</vt:lpstr>
      <vt:lpstr>Presentación de PowerPoint</vt:lpstr>
      <vt:lpstr>COSTS</vt:lpstr>
      <vt:lpstr>Presentación de PowerPoint</vt:lpstr>
      <vt:lpstr>Presentación de PowerPoint</vt:lpstr>
      <vt:lpstr>Presentación de PowerPoint</vt:lpstr>
      <vt:lpstr>TEAM</vt:lpstr>
      <vt:lpstr>Presentación de PowerPoint</vt:lpstr>
      <vt:lpstr>PLANIFICATION</vt:lpstr>
      <vt:lpstr>Presentación de PowerPoint</vt:lpstr>
      <vt:lpstr>Presentación de PowerPoint</vt:lpstr>
      <vt:lpstr>Presentación de PowerPoint</vt:lpstr>
      <vt:lpstr>Presentación de PowerPoint</vt:lpstr>
      <vt:lpstr>SPRINT 1 WEEK 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1 WEEK 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1 RESULTS</vt:lpstr>
      <vt:lpstr>Presentación de PowerPoint</vt:lpstr>
      <vt:lpstr>Presentación de PowerPoint</vt:lpstr>
      <vt:lpstr>Presentación de PowerPoint</vt:lpstr>
      <vt:lpstr>Presentación de PowerPoint</vt:lpstr>
      <vt:lpstr>DEMO</vt:lpstr>
      <vt:lpstr>Presentación de PowerPoint</vt:lpstr>
      <vt:lpstr>Presentación de PowerPoint</vt:lpstr>
      <vt:lpstr>Presentación de PowerPoint</vt:lpstr>
      <vt:lpstr>SPRINT 2 WEEK 1</vt:lpstr>
      <vt:lpstr>Presentación de PowerPoint</vt:lpstr>
      <vt:lpstr>Presentación de PowerPoint</vt:lpstr>
      <vt:lpstr>SPRINT 2 WEEK 2</vt:lpstr>
      <vt:lpstr>Presentación de PowerPoint</vt:lpstr>
      <vt:lpstr>Presentación de PowerPoint</vt:lpstr>
      <vt:lpstr>PILOTING PLAN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CAPSULEFY</dc:title>
  <dc:creator>Rafael Fresno</dc:creator>
  <cp:lastModifiedBy>Rafael Fresno</cp:lastModifiedBy>
  <cp:revision>62</cp:revision>
  <dcterms:created xsi:type="dcterms:W3CDTF">2019-03-27T16:23:05Z</dcterms:created>
  <dcterms:modified xsi:type="dcterms:W3CDTF">2019-03-29T12:32:16Z</dcterms:modified>
</cp:coreProperties>
</file>